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10287000" cx="18288000"/>
  <p:notesSz cx="6858000" cy="9144000"/>
  <p:embeddedFontLst>
    <p:embeddedFont>
      <p:font typeface="Montserrat"/>
      <p:regular r:id="rId23"/>
      <p:bold r:id="rId24"/>
      <p:italic r:id="rId25"/>
      <p:boldItalic r:id="rId26"/>
    </p:embeddedFont>
    <p:embeddedFont>
      <p:font typeface="Poppins"/>
      <p:regular r:id="rId27"/>
      <p:bold r:id="rId28"/>
      <p:italic r:id="rId29"/>
      <p:boldItalic r:id="rId30"/>
    </p:embeddedFont>
    <p:embeddedFont>
      <p:font typeface="Open Sans"/>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5" roundtripDataSignature="AMtx7mgcq6Lt8uEjXSHFHLr4GxlSbgdQE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8A71F7B-A8DF-4114-8CE9-9AAA1494DEBB}">
  <a:tblStyle styleId="{48A71F7B-A8DF-4114-8CE9-9AAA1494DEBB}"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Montserrat-bold.fntdata"/><Relationship Id="rId23" Type="http://schemas.openxmlformats.org/officeDocument/2006/relationships/font" Target="fonts/Montserrat-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Montserrat-boldItalic.fntdata"/><Relationship Id="rId25" Type="http://schemas.openxmlformats.org/officeDocument/2006/relationships/font" Target="fonts/Montserrat-italic.fntdata"/><Relationship Id="rId28" Type="http://schemas.openxmlformats.org/officeDocument/2006/relationships/font" Target="fonts/Poppins-bold.fntdata"/><Relationship Id="rId27" Type="http://schemas.openxmlformats.org/officeDocument/2006/relationships/font" Target="fonts/Poppins-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Poppins-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OpenSans-regular.fntdata"/><Relationship Id="rId30" Type="http://schemas.openxmlformats.org/officeDocument/2006/relationships/font" Target="fonts/Poppins-boldItalic.fntdata"/><Relationship Id="rId11" Type="http://schemas.openxmlformats.org/officeDocument/2006/relationships/slide" Target="slides/slide5.xml"/><Relationship Id="rId33" Type="http://schemas.openxmlformats.org/officeDocument/2006/relationships/font" Target="fonts/OpenSans-italic.fntdata"/><Relationship Id="rId10" Type="http://schemas.openxmlformats.org/officeDocument/2006/relationships/slide" Target="slides/slide4.xml"/><Relationship Id="rId32" Type="http://schemas.openxmlformats.org/officeDocument/2006/relationships/font" Target="fonts/OpenSans-bold.fntdata"/><Relationship Id="rId13" Type="http://schemas.openxmlformats.org/officeDocument/2006/relationships/slide" Target="slides/slide7.xml"/><Relationship Id="rId35" Type="http://customschemas.google.com/relationships/presentationmetadata" Target="metadata"/><Relationship Id="rId12" Type="http://schemas.openxmlformats.org/officeDocument/2006/relationships/slide" Target="slides/slide6.xml"/><Relationship Id="rId34" Type="http://schemas.openxmlformats.org/officeDocument/2006/relationships/font" Target="fonts/OpenSans-bold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0" name="Google Shape;12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2" name="Google Shape;21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7934103d5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5" name="Google Shape;265;g37934103d5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1" name="Google Shape;28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8" name="Google Shape;29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a928b9d24f_0_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5" name="Google Shape;325;g3a928b9d24f_0_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0" name="Google Shape;34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9" name="Google Shape;36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7" name="Google Shape;397;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8" name="Google Shape;41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a928b9d24f_0_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2" name="Google Shape;452;g3a928b9d24f_0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4" name="Google Shape;484;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4"/>
          <p:cNvSpPr/>
          <p:nvPr>
            <p:ph idx="2" type="pic"/>
          </p:nvPr>
        </p:nvSpPr>
        <p:spPr>
          <a:xfrm>
            <a:off x="1792288" y="612775"/>
            <a:ext cx="5486400" cy="4114800"/>
          </a:xfrm>
          <a:prstGeom prst="rect">
            <a:avLst/>
          </a:prstGeom>
          <a:noFill/>
          <a:ln>
            <a:noFill/>
          </a:ln>
        </p:spPr>
      </p:sp>
      <p:sp>
        <p:nvSpPr>
          <p:cNvPr id="64" name="Google Shape;64;p2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5"/>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6"/>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1.png"/><Relationship Id="rId10" Type="http://schemas.openxmlformats.org/officeDocument/2006/relationships/image" Target="../media/image2.png"/><Relationship Id="rId9" Type="http://schemas.openxmlformats.org/officeDocument/2006/relationships/image" Target="../media/image21.png"/><Relationship Id="rId5" Type="http://schemas.openxmlformats.org/officeDocument/2006/relationships/image" Target="../media/image3.png"/><Relationship Id="rId6" Type="http://schemas.openxmlformats.org/officeDocument/2006/relationships/image" Target="../media/image11.png"/><Relationship Id="rId7" Type="http://schemas.openxmlformats.org/officeDocument/2006/relationships/image" Target="../media/image6.png"/><Relationship Id="rId8"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21.pn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9.png"/><Relationship Id="rId9" Type="http://schemas.openxmlformats.org/officeDocument/2006/relationships/image" Target="../media/image2.png"/><Relationship Id="rId5" Type="http://schemas.openxmlformats.org/officeDocument/2006/relationships/image" Target="../media/image11.png"/><Relationship Id="rId6" Type="http://schemas.openxmlformats.org/officeDocument/2006/relationships/image" Target="../media/image14.png"/><Relationship Id="rId7" Type="http://schemas.openxmlformats.org/officeDocument/2006/relationships/image" Target="../media/image5.png"/><Relationship Id="rId8"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9.png"/><Relationship Id="rId9" Type="http://schemas.openxmlformats.org/officeDocument/2006/relationships/image" Target="../media/image2.png"/><Relationship Id="rId5" Type="http://schemas.openxmlformats.org/officeDocument/2006/relationships/image" Target="../media/image23.png"/><Relationship Id="rId6" Type="http://schemas.openxmlformats.org/officeDocument/2006/relationships/image" Target="../media/image11.png"/><Relationship Id="rId7" Type="http://schemas.openxmlformats.org/officeDocument/2006/relationships/image" Target="../media/image14.png"/><Relationship Id="rId8"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image" Target="../media/image11.png"/><Relationship Id="rId5" Type="http://schemas.openxmlformats.org/officeDocument/2006/relationships/image" Target="../media/image34.png"/><Relationship Id="rId6" Type="http://schemas.openxmlformats.org/officeDocument/2006/relationships/image" Target="../media/image21.png"/><Relationship Id="rId7"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jpg"/><Relationship Id="rId4" Type="http://schemas.openxmlformats.org/officeDocument/2006/relationships/image" Target="../media/image11.png"/><Relationship Id="rId5" Type="http://schemas.openxmlformats.org/officeDocument/2006/relationships/image" Target="../media/image34.png"/><Relationship Id="rId6" Type="http://schemas.openxmlformats.org/officeDocument/2006/relationships/image" Target="../media/image21.png"/><Relationship Id="rId7"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jpg"/><Relationship Id="rId4" Type="http://schemas.openxmlformats.org/officeDocument/2006/relationships/image" Target="../media/image11.png"/><Relationship Id="rId5" Type="http://schemas.openxmlformats.org/officeDocument/2006/relationships/image" Target="../media/image34.png"/><Relationship Id="rId6" Type="http://schemas.openxmlformats.org/officeDocument/2006/relationships/image" Target="../media/image21.png"/><Relationship Id="rId7" Type="http://schemas.openxmlformats.org/officeDocument/2006/relationships/image" Target="../media/image2.png"/></Relationships>
</file>

<file path=ppt/slides/_rels/slide9.xml.rels><?xml version="1.0" encoding="UTF-8" standalone="yes"?><Relationships xmlns="http://schemas.openxmlformats.org/package/2006/relationships"><Relationship Id="rId11" Type="http://schemas.openxmlformats.org/officeDocument/2006/relationships/image" Target="../media/image36.png"/><Relationship Id="rId10" Type="http://schemas.openxmlformats.org/officeDocument/2006/relationships/image" Target="../media/image32.png"/><Relationship Id="rId13" Type="http://schemas.openxmlformats.org/officeDocument/2006/relationships/image" Target="../media/image27.png"/><Relationship Id="rId12"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jpg"/><Relationship Id="rId4" Type="http://schemas.openxmlformats.org/officeDocument/2006/relationships/image" Target="../media/image11.png"/><Relationship Id="rId9" Type="http://schemas.openxmlformats.org/officeDocument/2006/relationships/image" Target="../media/image25.png"/><Relationship Id="rId15" Type="http://schemas.openxmlformats.org/officeDocument/2006/relationships/image" Target="../media/image28.png"/><Relationship Id="rId14" Type="http://schemas.openxmlformats.org/officeDocument/2006/relationships/image" Target="../media/image24.png"/><Relationship Id="rId17" Type="http://schemas.openxmlformats.org/officeDocument/2006/relationships/image" Target="../media/image21.png"/><Relationship Id="rId16" Type="http://schemas.openxmlformats.org/officeDocument/2006/relationships/image" Target="../media/image26.png"/><Relationship Id="rId5" Type="http://schemas.openxmlformats.org/officeDocument/2006/relationships/image" Target="../media/image34.png"/><Relationship Id="rId6" Type="http://schemas.openxmlformats.org/officeDocument/2006/relationships/image" Target="../media/image37.png"/><Relationship Id="rId18" Type="http://schemas.openxmlformats.org/officeDocument/2006/relationships/image" Target="../media/image2.png"/><Relationship Id="rId7" Type="http://schemas.openxmlformats.org/officeDocument/2006/relationships/image" Target="../media/image31.png"/><Relationship Id="rId8" Type="http://schemas.openxmlformats.org/officeDocument/2006/relationships/image" Target="../media/image4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40.png"/><Relationship Id="rId12"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jpg"/><Relationship Id="rId4" Type="http://schemas.openxmlformats.org/officeDocument/2006/relationships/image" Target="../media/image30.jpg"/><Relationship Id="rId9" Type="http://schemas.openxmlformats.org/officeDocument/2006/relationships/image" Target="../media/image11.png"/><Relationship Id="rId5" Type="http://schemas.openxmlformats.org/officeDocument/2006/relationships/image" Target="../media/image38.png"/><Relationship Id="rId6" Type="http://schemas.openxmlformats.org/officeDocument/2006/relationships/image" Target="../media/image35.png"/><Relationship Id="rId7" Type="http://schemas.openxmlformats.org/officeDocument/2006/relationships/image" Target="../media/image39.png"/><Relationship Id="rId8" Type="http://schemas.openxmlformats.org/officeDocument/2006/relationships/image" Target="../media/image29.png"/></Relationships>
</file>

<file path=ppt/slides/_rels/slide12.xml.rels><?xml version="1.0" encoding="UTF-8" standalone="yes"?><Relationships xmlns="http://schemas.openxmlformats.org/package/2006/relationships"><Relationship Id="rId10"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jpg"/><Relationship Id="rId4" Type="http://schemas.openxmlformats.org/officeDocument/2006/relationships/image" Target="../media/image9.png"/><Relationship Id="rId9" Type="http://schemas.openxmlformats.org/officeDocument/2006/relationships/image" Target="../media/image21.png"/><Relationship Id="rId5" Type="http://schemas.openxmlformats.org/officeDocument/2006/relationships/image" Target="../media/image11.png"/><Relationship Id="rId6" Type="http://schemas.openxmlformats.org/officeDocument/2006/relationships/image" Target="../media/image14.png"/><Relationship Id="rId7" Type="http://schemas.openxmlformats.org/officeDocument/2006/relationships/image" Target="../media/image5.png"/><Relationship Id="rId8" Type="http://schemas.openxmlformats.org/officeDocument/2006/relationships/image" Target="../media/image4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jpg"/><Relationship Id="rId4" Type="http://schemas.openxmlformats.org/officeDocument/2006/relationships/image" Target="../media/image42.png"/><Relationship Id="rId5" Type="http://schemas.openxmlformats.org/officeDocument/2006/relationships/image" Target="../media/image48.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2.png"/></Relationships>
</file>

<file path=ppt/slides/_rels/slide14.xml.rels><?xml version="1.0" encoding="UTF-8" standalone="yes"?><Relationships xmlns="http://schemas.openxmlformats.org/package/2006/relationships"><Relationship Id="rId11" Type="http://schemas.openxmlformats.org/officeDocument/2006/relationships/image" Target="../media/image2.png"/><Relationship Id="rId10"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jpg"/><Relationship Id="rId4" Type="http://schemas.openxmlformats.org/officeDocument/2006/relationships/image" Target="../media/image50.png"/><Relationship Id="rId9" Type="http://schemas.openxmlformats.org/officeDocument/2006/relationships/image" Target="../media/image43.png"/><Relationship Id="rId5" Type="http://schemas.openxmlformats.org/officeDocument/2006/relationships/image" Target="../media/image48.png"/><Relationship Id="rId6" Type="http://schemas.openxmlformats.org/officeDocument/2006/relationships/image" Target="../media/image9.png"/><Relationship Id="rId7" Type="http://schemas.openxmlformats.org/officeDocument/2006/relationships/image" Target="../media/image47.png"/><Relationship Id="rId8"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21.png"/><Relationship Id="rId5"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jpg"/><Relationship Id="rId4" Type="http://schemas.openxmlformats.org/officeDocument/2006/relationships/image" Target="../media/image3.png"/><Relationship Id="rId9" Type="http://schemas.openxmlformats.org/officeDocument/2006/relationships/image" Target="../media/image2.png"/><Relationship Id="rId5" Type="http://schemas.openxmlformats.org/officeDocument/2006/relationships/image" Target="../media/image43.png"/><Relationship Id="rId6" Type="http://schemas.openxmlformats.org/officeDocument/2006/relationships/image" Target="../media/image45.png"/><Relationship Id="rId7" Type="http://schemas.openxmlformats.org/officeDocument/2006/relationships/hyperlink" Target="https://sites.google.com/utm.my/unitdanaicc" TargetMode="External"/><Relationship Id="rId8"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rot="5400000">
            <a:off x="3919700" y="-4215675"/>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5" r="-12883" t="0"/>
            </a:stretch>
          </a:blipFill>
          <a:ln>
            <a:noFill/>
          </a:ln>
        </p:spPr>
      </p:sp>
      <p:grpSp>
        <p:nvGrpSpPr>
          <p:cNvPr id="85" name="Google Shape;85;p1"/>
          <p:cNvGrpSpPr/>
          <p:nvPr/>
        </p:nvGrpSpPr>
        <p:grpSpPr>
          <a:xfrm>
            <a:off x="9389372" y="-1524067"/>
            <a:ext cx="13058282" cy="12396463"/>
            <a:chOff x="3387" y="-66675"/>
            <a:chExt cx="806026" cy="765175"/>
          </a:xfrm>
        </p:grpSpPr>
        <p:sp>
          <p:nvSpPr>
            <p:cNvPr id="86" name="Google Shape;86;p1"/>
            <p:cNvSpPr/>
            <p:nvPr/>
          </p:nvSpPr>
          <p:spPr>
            <a:xfrm>
              <a:off x="3387" y="0"/>
              <a:ext cx="806026" cy="698500"/>
            </a:xfrm>
            <a:custGeom>
              <a:rect b="b" l="l" r="r" t="t"/>
              <a:pathLst>
                <a:path extrusionOk="0" h="698500" w="806026">
                  <a:moveTo>
                    <a:pt x="800543" y="364495"/>
                  </a:moveTo>
                  <a:lnTo>
                    <a:pt x="615083" y="683255"/>
                  </a:lnTo>
                  <a:cubicBezTo>
                    <a:pt x="609591" y="692693"/>
                    <a:pt x="599495" y="698500"/>
                    <a:pt x="588575" y="698500"/>
                  </a:cubicBezTo>
                  <a:lnTo>
                    <a:pt x="217451" y="698500"/>
                  </a:lnTo>
                  <a:cubicBezTo>
                    <a:pt x="206531" y="698500"/>
                    <a:pt x="196435" y="692693"/>
                    <a:pt x="190943" y="683255"/>
                  </a:cubicBezTo>
                  <a:lnTo>
                    <a:pt x="5483" y="364495"/>
                  </a:lnTo>
                  <a:cubicBezTo>
                    <a:pt x="0" y="355071"/>
                    <a:pt x="0" y="343429"/>
                    <a:pt x="5483" y="334005"/>
                  </a:cubicBezTo>
                  <a:lnTo>
                    <a:pt x="190943" y="15245"/>
                  </a:lnTo>
                  <a:cubicBezTo>
                    <a:pt x="196435" y="5807"/>
                    <a:pt x="206531" y="0"/>
                    <a:pt x="217451" y="0"/>
                  </a:cubicBezTo>
                  <a:lnTo>
                    <a:pt x="588575" y="0"/>
                  </a:lnTo>
                  <a:cubicBezTo>
                    <a:pt x="599495" y="0"/>
                    <a:pt x="609591" y="5807"/>
                    <a:pt x="615083" y="15245"/>
                  </a:cubicBezTo>
                  <a:lnTo>
                    <a:pt x="800543" y="334005"/>
                  </a:lnTo>
                  <a:cubicBezTo>
                    <a:pt x="806026" y="343429"/>
                    <a:pt x="806026" y="355071"/>
                    <a:pt x="800543" y="364495"/>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88" name="Google Shape;88;p1"/>
          <p:cNvGrpSpPr/>
          <p:nvPr/>
        </p:nvGrpSpPr>
        <p:grpSpPr>
          <a:xfrm>
            <a:off x="9941813" y="-3767290"/>
            <a:ext cx="13598403" cy="12907942"/>
            <a:chOff x="3253" y="-66675"/>
            <a:chExt cx="806295" cy="765355"/>
          </a:xfrm>
        </p:grpSpPr>
        <p:sp>
          <p:nvSpPr>
            <p:cNvPr id="89" name="Google Shape;89;p1"/>
            <p:cNvSpPr/>
            <p:nvPr/>
          </p:nvSpPr>
          <p:spPr>
            <a:xfrm>
              <a:off x="3253" y="0"/>
              <a:ext cx="806295" cy="698680"/>
            </a:xfrm>
            <a:custGeom>
              <a:rect b="b" l="l" r="r" t="t"/>
              <a:pathLst>
                <a:path extrusionOk="0" h="698680" w="806295">
                  <a:moveTo>
                    <a:pt x="801028" y="363986"/>
                  </a:moveTo>
                  <a:lnTo>
                    <a:pt x="614866" y="684035"/>
                  </a:lnTo>
                  <a:cubicBezTo>
                    <a:pt x="609592" y="693102"/>
                    <a:pt x="599894" y="698680"/>
                    <a:pt x="589404" y="698680"/>
                  </a:cubicBezTo>
                  <a:lnTo>
                    <a:pt x="216890" y="698680"/>
                  </a:lnTo>
                  <a:cubicBezTo>
                    <a:pt x="206400" y="698680"/>
                    <a:pt x="196702" y="693102"/>
                    <a:pt x="191428" y="684035"/>
                  </a:cubicBezTo>
                  <a:lnTo>
                    <a:pt x="5266" y="363986"/>
                  </a:lnTo>
                  <a:cubicBezTo>
                    <a:pt x="0" y="354932"/>
                    <a:pt x="0" y="343748"/>
                    <a:pt x="5266" y="334694"/>
                  </a:cubicBezTo>
                  <a:lnTo>
                    <a:pt x="191428" y="14646"/>
                  </a:lnTo>
                  <a:cubicBezTo>
                    <a:pt x="196702" y="5578"/>
                    <a:pt x="206400" y="0"/>
                    <a:pt x="216890" y="0"/>
                  </a:cubicBezTo>
                  <a:lnTo>
                    <a:pt x="589404" y="0"/>
                  </a:lnTo>
                  <a:cubicBezTo>
                    <a:pt x="599894" y="0"/>
                    <a:pt x="609592" y="5578"/>
                    <a:pt x="614866" y="14646"/>
                  </a:cubicBezTo>
                  <a:lnTo>
                    <a:pt x="801028" y="334694"/>
                  </a:lnTo>
                  <a:cubicBezTo>
                    <a:pt x="806294" y="343748"/>
                    <a:pt x="806294" y="354932"/>
                    <a:pt x="801028" y="36398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
            <p:cNvSpPr txBox="1"/>
            <p:nvPr/>
          </p:nvSpPr>
          <p:spPr>
            <a:xfrm>
              <a:off x="114300" y="-66675"/>
              <a:ext cx="584200" cy="76535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91" name="Google Shape;91;p1"/>
          <p:cNvGrpSpPr/>
          <p:nvPr/>
        </p:nvGrpSpPr>
        <p:grpSpPr>
          <a:xfrm>
            <a:off x="-3321865" y="-3260322"/>
            <a:ext cx="5059505" cy="4814703"/>
            <a:chOff x="4360" y="-66675"/>
            <a:chExt cx="804080" cy="765175"/>
          </a:xfrm>
        </p:grpSpPr>
        <p:sp>
          <p:nvSpPr>
            <p:cNvPr id="92" name="Google Shape;92;p1"/>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4" name="Google Shape;94;p1"/>
          <p:cNvSpPr/>
          <p:nvPr/>
        </p:nvSpPr>
        <p:spPr>
          <a:xfrm>
            <a:off x="1174750" y="6904433"/>
            <a:ext cx="4667250" cy="1034903"/>
          </a:xfrm>
          <a:custGeom>
            <a:rect b="b" l="l" r="r" t="t"/>
            <a:pathLst>
              <a:path extrusionOk="0" h="1034903" w="4667250">
                <a:moveTo>
                  <a:pt x="0" y="0"/>
                </a:moveTo>
                <a:lnTo>
                  <a:pt x="4667250" y="0"/>
                </a:lnTo>
                <a:lnTo>
                  <a:pt x="4667250" y="1034903"/>
                </a:lnTo>
                <a:lnTo>
                  <a:pt x="0" y="1034903"/>
                </a:lnTo>
                <a:lnTo>
                  <a:pt x="0" y="0"/>
                </a:lnTo>
                <a:close/>
              </a:path>
            </a:pathLst>
          </a:custGeom>
          <a:blipFill rotWithShape="1">
            <a:blip r:embed="rId4">
              <a:alphaModFix amt="50000"/>
            </a:blip>
            <a:stretch>
              <a:fillRect b="0" l="0" r="0" t="-157605"/>
            </a:stretch>
          </a:blipFill>
          <a:ln>
            <a:noFill/>
          </a:ln>
        </p:spPr>
      </p:sp>
      <p:grpSp>
        <p:nvGrpSpPr>
          <p:cNvPr id="95" name="Google Shape;95;p1"/>
          <p:cNvGrpSpPr/>
          <p:nvPr/>
        </p:nvGrpSpPr>
        <p:grpSpPr>
          <a:xfrm>
            <a:off x="1267250" y="6392875"/>
            <a:ext cx="4767987" cy="2821443"/>
            <a:chOff x="-13039" y="-150619"/>
            <a:chExt cx="1279859" cy="679342"/>
          </a:xfrm>
        </p:grpSpPr>
        <p:sp>
          <p:nvSpPr>
            <p:cNvPr id="96" name="Google Shape;96;p1"/>
            <p:cNvSpPr/>
            <p:nvPr/>
          </p:nvSpPr>
          <p:spPr>
            <a:xfrm>
              <a:off x="-13039" y="-150619"/>
              <a:ext cx="1229235" cy="679342"/>
            </a:xfrm>
            <a:custGeom>
              <a:rect b="b" l="l" r="r" t="t"/>
              <a:pathLst>
                <a:path extrusionOk="0" h="579396" w="1229235">
                  <a:moveTo>
                    <a:pt x="24882" y="0"/>
                  </a:moveTo>
                  <a:lnTo>
                    <a:pt x="1204353" y="0"/>
                  </a:lnTo>
                  <a:cubicBezTo>
                    <a:pt x="1210952" y="0"/>
                    <a:pt x="1217281" y="2621"/>
                    <a:pt x="1221947" y="7288"/>
                  </a:cubicBezTo>
                  <a:cubicBezTo>
                    <a:pt x="1226613" y="11954"/>
                    <a:pt x="1229235" y="18283"/>
                    <a:pt x="1229235" y="24882"/>
                  </a:cubicBezTo>
                  <a:lnTo>
                    <a:pt x="1229235" y="554514"/>
                  </a:lnTo>
                  <a:cubicBezTo>
                    <a:pt x="1229235" y="561113"/>
                    <a:pt x="1226613" y="567442"/>
                    <a:pt x="1221947" y="572108"/>
                  </a:cubicBezTo>
                  <a:cubicBezTo>
                    <a:pt x="1217281" y="576774"/>
                    <a:pt x="1210952" y="579396"/>
                    <a:pt x="1204353" y="579396"/>
                  </a:cubicBezTo>
                  <a:lnTo>
                    <a:pt x="24882" y="579396"/>
                  </a:lnTo>
                  <a:cubicBezTo>
                    <a:pt x="18283" y="579396"/>
                    <a:pt x="11954" y="576774"/>
                    <a:pt x="7288" y="572108"/>
                  </a:cubicBezTo>
                  <a:cubicBezTo>
                    <a:pt x="2621" y="567442"/>
                    <a:pt x="0" y="561113"/>
                    <a:pt x="0" y="554514"/>
                  </a:cubicBezTo>
                  <a:lnTo>
                    <a:pt x="0" y="24882"/>
                  </a:lnTo>
                  <a:cubicBezTo>
                    <a:pt x="0" y="18283"/>
                    <a:pt x="2621" y="11954"/>
                    <a:pt x="7288" y="7288"/>
                  </a:cubicBezTo>
                  <a:cubicBezTo>
                    <a:pt x="11954" y="2621"/>
                    <a:pt x="18283" y="0"/>
                    <a:pt x="24882" y="0"/>
                  </a:cubicBezTo>
                  <a:close/>
                </a:path>
              </a:pathLst>
            </a:custGeom>
            <a:solidFill>
              <a:srgbClr val="1D7363"/>
            </a:solidFill>
            <a:ln>
              <a:noFill/>
            </a:ln>
          </p:spPr>
          <p:txBody>
            <a:bodyPr anchorCtr="0" anchor="ctr" bIns="89700" lIns="89700" spcFirstLastPara="1" rIns="89700" wrap="square" tIns="89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
            <p:cNvSpPr txBox="1"/>
            <p:nvPr/>
          </p:nvSpPr>
          <p:spPr>
            <a:xfrm>
              <a:off x="-80" y="-116805"/>
              <a:ext cx="1266900" cy="579300"/>
            </a:xfrm>
            <a:prstGeom prst="rect">
              <a:avLst/>
            </a:prstGeom>
            <a:noFill/>
            <a:ln>
              <a:noFill/>
            </a:ln>
          </p:spPr>
          <p:txBody>
            <a:bodyPr anchorCtr="0" anchor="ctr" bIns="49850" lIns="49850" spcFirstLastPara="1" rIns="49850" wrap="square" tIns="49850">
              <a:noAutofit/>
            </a:bodyPr>
            <a:lstStyle/>
            <a:p>
              <a:pPr indent="0" lvl="0" marL="0" marR="0" rtl="0" algn="l">
                <a:lnSpc>
                  <a:spcPct val="99000"/>
                </a:lnSpc>
                <a:spcBef>
                  <a:spcPts val="0"/>
                </a:spcBef>
                <a:spcAft>
                  <a:spcPts val="0"/>
                </a:spcAft>
                <a:buClr>
                  <a:srgbClr val="000000"/>
                </a:buClr>
                <a:buSzPts val="1766"/>
                <a:buFont typeface="Arial"/>
                <a:buNone/>
              </a:pPr>
              <a:r>
                <a:t/>
              </a:r>
              <a:endParaRPr b="0" i="0" sz="1766" u="none" cap="none" strike="noStrike">
                <a:solidFill>
                  <a:srgbClr val="FFFFFF"/>
                </a:solidFill>
                <a:latin typeface="Arial"/>
                <a:ea typeface="Arial"/>
                <a:cs typeface="Arial"/>
                <a:sym typeface="Arial"/>
              </a:endParaRPr>
            </a:p>
            <a:p>
              <a:pPr indent="-190652" lvl="1" marL="381304" marR="0" rtl="0" algn="l">
                <a:lnSpc>
                  <a:spcPct val="99000"/>
                </a:lnSpc>
                <a:spcBef>
                  <a:spcPts val="0"/>
                </a:spcBef>
                <a:spcAft>
                  <a:spcPts val="0"/>
                </a:spcAft>
                <a:buClr>
                  <a:srgbClr val="FFFFFF"/>
                </a:buClr>
                <a:buSzPts val="1766"/>
                <a:buFont typeface="Arial"/>
                <a:buChar char="•"/>
              </a:pPr>
              <a:r>
                <a:rPr b="0" i="0" lang="en-US" sz="1766" u="none" cap="none" strike="noStrike">
                  <a:solidFill>
                    <a:srgbClr val="FFFFFF"/>
                  </a:solidFill>
                  <a:latin typeface="Arial"/>
                  <a:ea typeface="Arial"/>
                  <a:cs typeface="Arial"/>
                  <a:sym typeface="Arial"/>
                </a:rPr>
                <a:t>Lecturer/PI Name</a:t>
              </a:r>
              <a:endParaRPr b="0" i="0" sz="1373" u="none" cap="none" strike="noStrike">
                <a:solidFill>
                  <a:srgbClr val="000000"/>
                </a:solidFill>
                <a:latin typeface="Arial"/>
                <a:ea typeface="Arial"/>
                <a:cs typeface="Arial"/>
                <a:sym typeface="Arial"/>
              </a:endParaRPr>
            </a:p>
            <a:p>
              <a:pPr indent="0" lvl="0" marL="0" marR="0" rtl="0" algn="l">
                <a:lnSpc>
                  <a:spcPct val="99000"/>
                </a:lnSpc>
                <a:spcBef>
                  <a:spcPts val="0"/>
                </a:spcBef>
                <a:spcAft>
                  <a:spcPts val="0"/>
                </a:spcAft>
                <a:buClr>
                  <a:srgbClr val="000000"/>
                </a:buClr>
                <a:buSzPts val="1766"/>
                <a:buFont typeface="Arial"/>
                <a:buNone/>
              </a:pPr>
              <a:r>
                <a:t/>
              </a:r>
              <a:endParaRPr b="0" i="0" sz="1766" u="none" cap="none" strike="noStrike">
                <a:solidFill>
                  <a:srgbClr val="FFFFFF"/>
                </a:solidFill>
                <a:latin typeface="Arial"/>
                <a:ea typeface="Arial"/>
                <a:cs typeface="Arial"/>
                <a:sym typeface="Arial"/>
              </a:endParaRPr>
            </a:p>
            <a:p>
              <a:pPr indent="-190652" lvl="1" marL="381304" marR="0" rtl="0" algn="l">
                <a:lnSpc>
                  <a:spcPct val="99000"/>
                </a:lnSpc>
                <a:spcBef>
                  <a:spcPts val="0"/>
                </a:spcBef>
                <a:spcAft>
                  <a:spcPts val="0"/>
                </a:spcAft>
                <a:buClr>
                  <a:srgbClr val="FFFFFF"/>
                </a:buClr>
                <a:buSzPts val="1766"/>
                <a:buFont typeface="Arial"/>
                <a:buChar char="•"/>
              </a:pPr>
              <a:r>
                <a:rPr b="0" i="0" lang="en-US" sz="1766" u="none" cap="none" strike="noStrike">
                  <a:solidFill>
                    <a:srgbClr val="FFFFFF"/>
                  </a:solidFill>
                  <a:latin typeface="Arial"/>
                  <a:ea typeface="Arial"/>
                  <a:cs typeface="Arial"/>
                  <a:sym typeface="Arial"/>
                </a:rPr>
                <a:t>Faculty / Department</a:t>
              </a:r>
              <a:endParaRPr b="0" i="0" sz="1373" u="none" cap="none" strike="noStrike">
                <a:solidFill>
                  <a:srgbClr val="000000"/>
                </a:solidFill>
                <a:latin typeface="Arial"/>
                <a:ea typeface="Arial"/>
                <a:cs typeface="Arial"/>
                <a:sym typeface="Arial"/>
              </a:endParaRPr>
            </a:p>
            <a:p>
              <a:pPr indent="0" lvl="0" marL="0" marR="0" rtl="0" algn="l">
                <a:lnSpc>
                  <a:spcPct val="99000"/>
                </a:lnSpc>
                <a:spcBef>
                  <a:spcPts val="0"/>
                </a:spcBef>
                <a:spcAft>
                  <a:spcPts val="0"/>
                </a:spcAft>
                <a:buClr>
                  <a:srgbClr val="000000"/>
                </a:buClr>
                <a:buSzPts val="1766"/>
                <a:buFont typeface="Arial"/>
                <a:buNone/>
              </a:pPr>
              <a:r>
                <a:t/>
              </a:r>
              <a:endParaRPr b="0" i="0" sz="1766" u="none" cap="none" strike="noStrike">
                <a:solidFill>
                  <a:srgbClr val="FFFFFF"/>
                </a:solidFill>
                <a:latin typeface="Arial"/>
                <a:ea typeface="Arial"/>
                <a:cs typeface="Arial"/>
                <a:sym typeface="Arial"/>
              </a:endParaRPr>
            </a:p>
            <a:p>
              <a:pPr indent="-190652" lvl="1" marL="381304" marR="0" rtl="0" algn="l">
                <a:lnSpc>
                  <a:spcPct val="99000"/>
                </a:lnSpc>
                <a:spcBef>
                  <a:spcPts val="0"/>
                </a:spcBef>
                <a:spcAft>
                  <a:spcPts val="0"/>
                </a:spcAft>
                <a:buClr>
                  <a:srgbClr val="FFFFFF"/>
                </a:buClr>
                <a:buSzPts val="1766"/>
                <a:buFont typeface="Arial"/>
                <a:buChar char="•"/>
              </a:pPr>
              <a:r>
                <a:rPr b="0" i="0" lang="en-US" sz="1766" u="none" cap="none" strike="noStrike">
                  <a:solidFill>
                    <a:srgbClr val="FFFFFF"/>
                  </a:solidFill>
                  <a:latin typeface="Arial"/>
                  <a:ea typeface="Arial"/>
                  <a:cs typeface="Arial"/>
                  <a:sym typeface="Arial"/>
                </a:rPr>
                <a:t>Email / Phone</a:t>
              </a:r>
              <a:endParaRPr b="0" i="0" sz="1373" u="none" cap="none" strike="noStrike">
                <a:solidFill>
                  <a:srgbClr val="000000"/>
                </a:solidFill>
                <a:latin typeface="Arial"/>
                <a:ea typeface="Arial"/>
                <a:cs typeface="Arial"/>
                <a:sym typeface="Arial"/>
              </a:endParaRPr>
            </a:p>
            <a:p>
              <a:pPr indent="0" lvl="0" marL="0" marR="0" rtl="0" algn="l">
                <a:lnSpc>
                  <a:spcPct val="99000"/>
                </a:lnSpc>
                <a:spcBef>
                  <a:spcPts val="0"/>
                </a:spcBef>
                <a:spcAft>
                  <a:spcPts val="0"/>
                </a:spcAft>
                <a:buClr>
                  <a:srgbClr val="000000"/>
                </a:buClr>
                <a:buSzPts val="1766"/>
                <a:buFont typeface="Arial"/>
                <a:buNone/>
              </a:pPr>
              <a:r>
                <a:t/>
              </a:r>
              <a:endParaRPr b="0" i="0" sz="1766" u="none" cap="none" strike="noStrike">
                <a:solidFill>
                  <a:srgbClr val="FFFFFF"/>
                </a:solidFill>
                <a:latin typeface="Arial"/>
                <a:ea typeface="Arial"/>
                <a:cs typeface="Arial"/>
                <a:sym typeface="Arial"/>
              </a:endParaRPr>
            </a:p>
            <a:p>
              <a:pPr indent="-190652" lvl="1" marL="381304" marR="0" rtl="0" algn="l">
                <a:lnSpc>
                  <a:spcPct val="99000"/>
                </a:lnSpc>
                <a:spcBef>
                  <a:spcPts val="0"/>
                </a:spcBef>
                <a:spcAft>
                  <a:spcPts val="0"/>
                </a:spcAft>
                <a:buClr>
                  <a:srgbClr val="FFFFFF"/>
                </a:buClr>
                <a:buSzPts val="1766"/>
                <a:buFont typeface="Arial"/>
                <a:buChar char="•"/>
              </a:pPr>
              <a:r>
                <a:rPr b="0" i="0" lang="en-US" sz="1766" u="none" cap="none" strike="noStrike">
                  <a:solidFill>
                    <a:srgbClr val="FFFFFF"/>
                  </a:solidFill>
                  <a:latin typeface="Arial"/>
                  <a:ea typeface="Arial"/>
                  <a:cs typeface="Arial"/>
                  <a:sym typeface="Arial"/>
                </a:rPr>
                <a:t>Current TRL</a:t>
              </a:r>
              <a:endParaRPr b="0" i="0" sz="1373" u="none" cap="none" strike="noStrike">
                <a:solidFill>
                  <a:srgbClr val="000000"/>
                </a:solidFill>
                <a:latin typeface="Arial"/>
                <a:ea typeface="Arial"/>
                <a:cs typeface="Arial"/>
                <a:sym typeface="Arial"/>
              </a:endParaRPr>
            </a:p>
            <a:p>
              <a:pPr indent="0" lvl="0" marL="0" marR="0" rtl="0" algn="l">
                <a:lnSpc>
                  <a:spcPct val="99000"/>
                </a:lnSpc>
                <a:spcBef>
                  <a:spcPts val="0"/>
                </a:spcBef>
                <a:spcAft>
                  <a:spcPts val="0"/>
                </a:spcAft>
                <a:buClr>
                  <a:srgbClr val="000000"/>
                </a:buClr>
                <a:buSzPts val="1766"/>
                <a:buFont typeface="Arial"/>
                <a:buNone/>
              </a:pPr>
              <a:r>
                <a:t/>
              </a:r>
              <a:endParaRPr b="0" i="0" sz="1766" u="none" cap="none" strike="noStrike">
                <a:solidFill>
                  <a:srgbClr val="FFFFFF"/>
                </a:solidFill>
                <a:latin typeface="Arial"/>
                <a:ea typeface="Arial"/>
                <a:cs typeface="Arial"/>
                <a:sym typeface="Arial"/>
              </a:endParaRPr>
            </a:p>
            <a:p>
              <a:pPr indent="-190652" lvl="1" marL="381304" marR="0" rtl="0" algn="l">
                <a:lnSpc>
                  <a:spcPct val="99000"/>
                </a:lnSpc>
                <a:spcBef>
                  <a:spcPts val="0"/>
                </a:spcBef>
                <a:spcAft>
                  <a:spcPts val="0"/>
                </a:spcAft>
                <a:buClr>
                  <a:srgbClr val="FFFFFF"/>
                </a:buClr>
                <a:buSzPts val="1766"/>
                <a:buFont typeface="Arial"/>
                <a:buChar char="•"/>
              </a:pPr>
              <a:r>
                <a:rPr lang="en-US" sz="1766">
                  <a:solidFill>
                    <a:srgbClr val="FFFFFF"/>
                  </a:solidFill>
                </a:rPr>
                <a:t>Grants: TIF</a:t>
              </a:r>
              <a:endParaRPr b="0" i="0" sz="1373" u="none" cap="none" strike="noStrike">
                <a:solidFill>
                  <a:srgbClr val="000000"/>
                </a:solidFill>
                <a:latin typeface="Arial"/>
                <a:ea typeface="Arial"/>
                <a:cs typeface="Arial"/>
                <a:sym typeface="Arial"/>
              </a:endParaRPr>
            </a:p>
          </p:txBody>
        </p:sp>
      </p:grpSp>
      <p:grpSp>
        <p:nvGrpSpPr>
          <p:cNvPr id="98" name="Google Shape;98;p1"/>
          <p:cNvGrpSpPr/>
          <p:nvPr/>
        </p:nvGrpSpPr>
        <p:grpSpPr>
          <a:xfrm>
            <a:off x="8931318" y="8140036"/>
            <a:ext cx="4583894" cy="4052174"/>
            <a:chOff x="24952" y="36798"/>
            <a:chExt cx="762896" cy="674402"/>
          </a:xfrm>
        </p:grpSpPr>
        <p:sp>
          <p:nvSpPr>
            <p:cNvPr id="99" name="Google Shape;99;p1"/>
            <p:cNvSpPr/>
            <p:nvPr/>
          </p:nvSpPr>
          <p:spPr>
            <a:xfrm>
              <a:off x="24952" y="36798"/>
              <a:ext cx="762896" cy="674402"/>
            </a:xfrm>
            <a:custGeom>
              <a:rect b="b" l="l" r="r" t="t"/>
              <a:pathLst>
                <a:path extrusionOk="0" h="674402" w="762896">
                  <a:moveTo>
                    <a:pt x="412908" y="18257"/>
                  </a:moveTo>
                  <a:lnTo>
                    <a:pt x="756388" y="619347"/>
                  </a:lnTo>
                  <a:cubicBezTo>
                    <a:pt x="762896" y="630736"/>
                    <a:pt x="762849" y="644728"/>
                    <a:pt x="756265" y="656074"/>
                  </a:cubicBezTo>
                  <a:cubicBezTo>
                    <a:pt x="749681" y="667419"/>
                    <a:pt x="737556" y="674402"/>
                    <a:pt x="724438" y="674402"/>
                  </a:cubicBezTo>
                  <a:lnTo>
                    <a:pt x="38458" y="674402"/>
                  </a:lnTo>
                  <a:cubicBezTo>
                    <a:pt x="25340" y="674402"/>
                    <a:pt x="13215" y="667419"/>
                    <a:pt x="6631" y="656074"/>
                  </a:cubicBezTo>
                  <a:cubicBezTo>
                    <a:pt x="47" y="644728"/>
                    <a:pt x="0" y="630736"/>
                    <a:pt x="6508" y="619347"/>
                  </a:cubicBezTo>
                  <a:lnTo>
                    <a:pt x="349988" y="18257"/>
                  </a:lnTo>
                  <a:cubicBezTo>
                    <a:pt x="356439" y="6967"/>
                    <a:pt x="368445" y="0"/>
                    <a:pt x="381448" y="0"/>
                  </a:cubicBezTo>
                  <a:cubicBezTo>
                    <a:pt x="394451" y="0"/>
                    <a:pt x="406457" y="6967"/>
                    <a:pt x="412908" y="18257"/>
                  </a:cubicBezTo>
                  <a:close/>
                </a:path>
              </a:pathLst>
            </a:custGeom>
            <a:solidFill>
              <a:srgbClr val="1D7363">
                <a:alpha val="8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1" name="Google Shape;101;p1"/>
          <p:cNvSpPr/>
          <p:nvPr/>
        </p:nvSpPr>
        <p:spPr>
          <a:xfrm>
            <a:off x="15185256" y="9686925"/>
            <a:ext cx="3111500" cy="1221264"/>
          </a:xfrm>
          <a:custGeom>
            <a:rect b="b" l="l" r="r" t="t"/>
            <a:pathLst>
              <a:path extrusionOk="0" h="1221264" w="3111500">
                <a:moveTo>
                  <a:pt x="0" y="0"/>
                </a:moveTo>
                <a:lnTo>
                  <a:pt x="3111500" y="0"/>
                </a:lnTo>
                <a:lnTo>
                  <a:pt x="3111500" y="1221263"/>
                </a:lnTo>
                <a:lnTo>
                  <a:pt x="0" y="1221263"/>
                </a:lnTo>
                <a:lnTo>
                  <a:pt x="0" y="0"/>
                </a:lnTo>
                <a:close/>
              </a:path>
            </a:pathLst>
          </a:custGeom>
          <a:blipFill rotWithShape="1">
            <a:blip r:embed="rId5">
              <a:alphaModFix/>
            </a:blip>
            <a:stretch>
              <a:fillRect b="0" l="0" r="0" t="0"/>
            </a:stretch>
          </a:blipFill>
          <a:ln>
            <a:noFill/>
          </a:ln>
        </p:spPr>
      </p:sp>
      <p:grpSp>
        <p:nvGrpSpPr>
          <p:cNvPr id="102" name="Google Shape;102;p1"/>
          <p:cNvGrpSpPr/>
          <p:nvPr/>
        </p:nvGrpSpPr>
        <p:grpSpPr>
          <a:xfrm rot="10800000">
            <a:off x="9846155" y="-1378656"/>
            <a:ext cx="3127157" cy="2767208"/>
            <a:chOff x="27265" y="40210"/>
            <a:chExt cx="758270" cy="670990"/>
          </a:xfrm>
        </p:grpSpPr>
        <p:sp>
          <p:nvSpPr>
            <p:cNvPr id="103" name="Google Shape;103;p1"/>
            <p:cNvSpPr/>
            <p:nvPr/>
          </p:nvSpPr>
          <p:spPr>
            <a:xfrm>
              <a:off x="27265" y="40210"/>
              <a:ext cx="758270" cy="670990"/>
            </a:xfrm>
            <a:custGeom>
              <a:rect b="b" l="l" r="r" t="t"/>
              <a:pathLst>
                <a:path extrusionOk="0" h="670990" w="758270">
                  <a:moveTo>
                    <a:pt x="413512" y="19949"/>
                  </a:moveTo>
                  <a:lnTo>
                    <a:pt x="751158" y="610831"/>
                  </a:lnTo>
                  <a:cubicBezTo>
                    <a:pt x="758270" y="623276"/>
                    <a:pt x="758219" y="638565"/>
                    <a:pt x="751024" y="650963"/>
                  </a:cubicBezTo>
                  <a:cubicBezTo>
                    <a:pt x="743830" y="663360"/>
                    <a:pt x="730580" y="670990"/>
                    <a:pt x="716247" y="670990"/>
                  </a:cubicBezTo>
                  <a:lnTo>
                    <a:pt x="42023" y="670990"/>
                  </a:lnTo>
                  <a:cubicBezTo>
                    <a:pt x="27690" y="670990"/>
                    <a:pt x="14440" y="663360"/>
                    <a:pt x="7246" y="650963"/>
                  </a:cubicBezTo>
                  <a:cubicBezTo>
                    <a:pt x="51" y="638565"/>
                    <a:pt x="0" y="623276"/>
                    <a:pt x="7112" y="610831"/>
                  </a:cubicBezTo>
                  <a:lnTo>
                    <a:pt x="344758" y="19949"/>
                  </a:lnTo>
                  <a:cubicBezTo>
                    <a:pt x="351808" y="7613"/>
                    <a:pt x="364927" y="0"/>
                    <a:pt x="379135" y="0"/>
                  </a:cubicBezTo>
                  <a:cubicBezTo>
                    <a:pt x="393343" y="0"/>
                    <a:pt x="406462" y="7613"/>
                    <a:pt x="413512" y="19949"/>
                  </a:cubicBezTo>
                  <a:close/>
                </a:path>
              </a:pathLst>
            </a:custGeom>
            <a:solidFill>
              <a:srgbClr val="23403D">
                <a:alpha val="8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5" name="Google Shape;105;p1"/>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6">
              <a:alphaModFix/>
            </a:blip>
            <a:stretch>
              <a:fillRect b="0" l="0" r="0" t="0"/>
            </a:stretch>
          </a:blipFill>
          <a:ln>
            <a:noFill/>
          </a:ln>
        </p:spPr>
      </p:sp>
      <p:sp>
        <p:nvSpPr>
          <p:cNvPr id="106" name="Google Shape;106;p1"/>
          <p:cNvSpPr/>
          <p:nvPr/>
        </p:nvSpPr>
        <p:spPr>
          <a:xfrm>
            <a:off x="15615187" y="-2501277"/>
            <a:ext cx="4656068" cy="4114800"/>
          </a:xfrm>
          <a:custGeom>
            <a:rect b="b" l="l" r="r" t="t"/>
            <a:pathLst>
              <a:path extrusionOk="0" h="4114800" w="4656068">
                <a:moveTo>
                  <a:pt x="0" y="0"/>
                </a:moveTo>
                <a:lnTo>
                  <a:pt x="4656068" y="0"/>
                </a:lnTo>
                <a:lnTo>
                  <a:pt x="4656068" y="4114800"/>
                </a:lnTo>
                <a:lnTo>
                  <a:pt x="0" y="4114800"/>
                </a:lnTo>
                <a:lnTo>
                  <a:pt x="0" y="0"/>
                </a:lnTo>
                <a:close/>
              </a:path>
            </a:pathLst>
          </a:custGeom>
          <a:blipFill rotWithShape="1">
            <a:blip r:embed="rId7">
              <a:alphaModFix/>
            </a:blip>
            <a:stretch>
              <a:fillRect b="0" l="0" r="0" t="0"/>
            </a:stretch>
          </a:blipFill>
          <a:ln>
            <a:noFill/>
          </a:ln>
        </p:spPr>
      </p:sp>
      <p:sp>
        <p:nvSpPr>
          <p:cNvPr id="107" name="Google Shape;107;p1"/>
          <p:cNvSpPr/>
          <p:nvPr/>
        </p:nvSpPr>
        <p:spPr>
          <a:xfrm>
            <a:off x="15185256" y="-339102"/>
            <a:ext cx="3111500" cy="1221264"/>
          </a:xfrm>
          <a:custGeom>
            <a:rect b="b" l="l" r="r" t="t"/>
            <a:pathLst>
              <a:path extrusionOk="0" h="1221264" w="3111500">
                <a:moveTo>
                  <a:pt x="0" y="0"/>
                </a:moveTo>
                <a:lnTo>
                  <a:pt x="3111500" y="0"/>
                </a:lnTo>
                <a:lnTo>
                  <a:pt x="3111500" y="1221264"/>
                </a:lnTo>
                <a:lnTo>
                  <a:pt x="0" y="1221264"/>
                </a:lnTo>
                <a:lnTo>
                  <a:pt x="0" y="0"/>
                </a:lnTo>
                <a:close/>
              </a:path>
            </a:pathLst>
          </a:custGeom>
          <a:blipFill rotWithShape="1">
            <a:blip r:embed="rId5">
              <a:alphaModFix/>
            </a:blip>
            <a:stretch>
              <a:fillRect b="0" l="0" r="0" t="0"/>
            </a:stretch>
          </a:blipFill>
          <a:ln>
            <a:noFill/>
          </a:ln>
        </p:spPr>
      </p:sp>
      <p:sp>
        <p:nvSpPr>
          <p:cNvPr id="108" name="Google Shape;108;p1"/>
          <p:cNvSpPr/>
          <p:nvPr/>
        </p:nvSpPr>
        <p:spPr>
          <a:xfrm>
            <a:off x="9779036" y="882162"/>
            <a:ext cx="7486261" cy="6878003"/>
          </a:xfrm>
          <a:custGeom>
            <a:rect b="b" l="l" r="r" t="t"/>
            <a:pathLst>
              <a:path extrusionOk="0" h="6878003" w="7486261">
                <a:moveTo>
                  <a:pt x="0" y="0"/>
                </a:moveTo>
                <a:lnTo>
                  <a:pt x="7486261" y="0"/>
                </a:lnTo>
                <a:lnTo>
                  <a:pt x="7486261" y="6878002"/>
                </a:lnTo>
                <a:lnTo>
                  <a:pt x="0" y="6878002"/>
                </a:lnTo>
                <a:lnTo>
                  <a:pt x="0" y="0"/>
                </a:lnTo>
                <a:close/>
              </a:path>
            </a:pathLst>
          </a:custGeom>
          <a:blipFill rotWithShape="1">
            <a:blip r:embed="rId8">
              <a:alphaModFix/>
            </a:blip>
            <a:stretch>
              <a:fillRect b="0" l="0" r="0" t="0"/>
            </a:stretch>
          </a:blipFill>
          <a:ln>
            <a:noFill/>
          </a:ln>
        </p:spPr>
      </p:sp>
      <p:grpSp>
        <p:nvGrpSpPr>
          <p:cNvPr id="109" name="Google Shape;109;p1"/>
          <p:cNvGrpSpPr/>
          <p:nvPr/>
        </p:nvGrpSpPr>
        <p:grpSpPr>
          <a:xfrm>
            <a:off x="10119592" y="538283"/>
            <a:ext cx="8991467" cy="8602369"/>
            <a:chOff x="6508" y="-66675"/>
            <a:chExt cx="799785" cy="765175"/>
          </a:xfrm>
        </p:grpSpPr>
        <p:sp>
          <p:nvSpPr>
            <p:cNvPr id="110" name="Google Shape;110;p1"/>
            <p:cNvSpPr/>
            <p:nvPr/>
          </p:nvSpPr>
          <p:spPr>
            <a:xfrm>
              <a:off x="6508" y="0"/>
              <a:ext cx="799785" cy="698500"/>
            </a:xfrm>
            <a:custGeom>
              <a:rect b="b" l="l" r="r" t="t"/>
              <a:pathLst>
                <a:path extrusionOk="0" h="698500" w="799785">
                  <a:moveTo>
                    <a:pt x="789249" y="378542"/>
                  </a:moveTo>
                  <a:lnTo>
                    <a:pt x="620135" y="669208"/>
                  </a:lnTo>
                  <a:cubicBezTo>
                    <a:pt x="609583" y="687343"/>
                    <a:pt x="590184" y="698500"/>
                    <a:pt x="569202" y="698500"/>
                  </a:cubicBezTo>
                  <a:lnTo>
                    <a:pt x="230582" y="698500"/>
                  </a:lnTo>
                  <a:cubicBezTo>
                    <a:pt x="209600" y="698500"/>
                    <a:pt x="190201" y="687343"/>
                    <a:pt x="179649" y="669208"/>
                  </a:cubicBezTo>
                  <a:lnTo>
                    <a:pt x="10535" y="378542"/>
                  </a:lnTo>
                  <a:cubicBezTo>
                    <a:pt x="0" y="360435"/>
                    <a:pt x="0" y="338065"/>
                    <a:pt x="10535" y="319958"/>
                  </a:cubicBezTo>
                  <a:lnTo>
                    <a:pt x="179649" y="29293"/>
                  </a:lnTo>
                  <a:cubicBezTo>
                    <a:pt x="190201" y="11157"/>
                    <a:pt x="209600" y="0"/>
                    <a:pt x="230582" y="0"/>
                  </a:cubicBezTo>
                  <a:lnTo>
                    <a:pt x="569202" y="0"/>
                  </a:lnTo>
                  <a:cubicBezTo>
                    <a:pt x="590184" y="0"/>
                    <a:pt x="609583" y="11157"/>
                    <a:pt x="620135" y="29293"/>
                  </a:cubicBezTo>
                  <a:lnTo>
                    <a:pt x="789249" y="319958"/>
                  </a:lnTo>
                  <a:cubicBezTo>
                    <a:pt x="799784" y="338065"/>
                    <a:pt x="799784" y="360435"/>
                    <a:pt x="789249" y="378542"/>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
            <p:cNvSpPr txBox="1"/>
            <p:nvPr/>
          </p:nvSpPr>
          <p:spPr>
            <a:xfrm>
              <a:off x="114300" y="-66675"/>
              <a:ext cx="584200" cy="765175"/>
            </a:xfrm>
            <a:prstGeom prst="rect">
              <a:avLst/>
            </a:prstGeom>
            <a:noFill/>
            <a:ln>
              <a:noFill/>
            </a:ln>
          </p:spPr>
          <p:txBody>
            <a:bodyPr anchorCtr="0" anchor="ctr" bIns="61750" lIns="61750" spcFirstLastPara="1" rIns="61750" wrap="square" tIns="6175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2" name="Google Shape;112;p1"/>
          <p:cNvSpPr/>
          <p:nvPr/>
        </p:nvSpPr>
        <p:spPr>
          <a:xfrm>
            <a:off x="10408259" y="1560644"/>
            <a:ext cx="10415021" cy="7308056"/>
          </a:xfrm>
          <a:custGeom>
            <a:rect b="b" l="l" r="r" t="t"/>
            <a:pathLst>
              <a:path extrusionOk="0" h="698500" w="995462">
                <a:moveTo>
                  <a:pt x="988588" y="368364"/>
                </a:moveTo>
                <a:lnTo>
                  <a:pt x="807630" y="679386"/>
                </a:lnTo>
                <a:cubicBezTo>
                  <a:pt x="800745" y="691220"/>
                  <a:pt x="788086" y="698500"/>
                  <a:pt x="774395" y="698500"/>
                </a:cubicBezTo>
                <a:lnTo>
                  <a:pt x="221068" y="698500"/>
                </a:lnTo>
                <a:cubicBezTo>
                  <a:pt x="207377" y="698500"/>
                  <a:pt x="194718" y="691220"/>
                  <a:pt x="187833" y="679386"/>
                </a:cubicBezTo>
                <a:lnTo>
                  <a:pt x="6875" y="368364"/>
                </a:lnTo>
                <a:cubicBezTo>
                  <a:pt x="0" y="356549"/>
                  <a:pt x="0" y="341951"/>
                  <a:pt x="6875" y="330136"/>
                </a:cubicBezTo>
                <a:lnTo>
                  <a:pt x="187833" y="19114"/>
                </a:lnTo>
                <a:cubicBezTo>
                  <a:pt x="194718" y="7280"/>
                  <a:pt x="207377" y="0"/>
                  <a:pt x="221068" y="0"/>
                </a:cubicBezTo>
                <a:lnTo>
                  <a:pt x="774395" y="0"/>
                </a:lnTo>
                <a:cubicBezTo>
                  <a:pt x="788086" y="0"/>
                  <a:pt x="800745" y="7280"/>
                  <a:pt x="807630" y="19114"/>
                </a:cubicBezTo>
                <a:lnTo>
                  <a:pt x="988588" y="330136"/>
                </a:lnTo>
                <a:cubicBezTo>
                  <a:pt x="995463" y="341951"/>
                  <a:pt x="995463" y="356549"/>
                  <a:pt x="988588" y="368364"/>
                </a:cubicBezTo>
                <a:close/>
              </a:path>
            </a:pathLst>
          </a:custGeom>
          <a:solidFill>
            <a:srgbClr val="000000">
              <a:alpha val="0"/>
            </a:srgbClr>
          </a:solidFill>
          <a:ln cap="rnd" cmpd="sng" w="127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0000"/>
              <a:buFont typeface="Arial"/>
              <a:buNone/>
            </a:pPr>
            <a:r>
              <a:rPr b="1" lang="en-US" sz="6000">
                <a:solidFill>
                  <a:schemeClr val="lt1"/>
                </a:solidFill>
              </a:rPr>
              <a:t>PRODUCT</a:t>
            </a:r>
            <a:endParaRPr b="1" sz="6000">
              <a:solidFill>
                <a:schemeClr val="lt1"/>
              </a:solidFill>
            </a:endParaRPr>
          </a:p>
          <a:p>
            <a:pPr indent="0" lvl="0" marL="0" rtl="0" algn="ctr">
              <a:spcBef>
                <a:spcPts val="0"/>
              </a:spcBef>
              <a:spcAft>
                <a:spcPts val="0"/>
              </a:spcAft>
              <a:buClr>
                <a:schemeClr val="dk1"/>
              </a:buClr>
              <a:buSzPts val="10000"/>
              <a:buFont typeface="Arial"/>
              <a:buNone/>
            </a:pPr>
            <a:r>
              <a:rPr b="1" lang="en-US" sz="6000">
                <a:solidFill>
                  <a:schemeClr val="lt1"/>
                </a:solidFill>
              </a:rPr>
              <a:t>PICTURE</a:t>
            </a:r>
            <a:endParaRPr b="0" i="0" sz="6000" u="none" cap="none" strike="noStrike">
              <a:solidFill>
                <a:schemeClr val="lt1"/>
              </a:solidFill>
              <a:latin typeface="Arial"/>
              <a:ea typeface="Arial"/>
              <a:cs typeface="Arial"/>
              <a:sym typeface="Arial"/>
            </a:endParaRPr>
          </a:p>
        </p:txBody>
      </p:sp>
      <p:sp>
        <p:nvSpPr>
          <p:cNvPr id="113" name="Google Shape;113;p1"/>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9">
              <a:alphaModFix/>
            </a:blip>
            <a:stretch>
              <a:fillRect b="0" l="0" r="0" t="0"/>
            </a:stretch>
          </a:blipFill>
          <a:ln>
            <a:noFill/>
          </a:ln>
        </p:spPr>
      </p:sp>
      <p:sp>
        <p:nvSpPr>
          <p:cNvPr id="114" name="Google Shape;114;p1"/>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0">
              <a:alphaModFix/>
            </a:blip>
            <a:stretch>
              <a:fillRect b="0" l="0" r="0" t="0"/>
            </a:stretch>
          </a:blipFill>
          <a:ln>
            <a:noFill/>
          </a:ln>
        </p:spPr>
      </p:sp>
      <p:sp>
        <p:nvSpPr>
          <p:cNvPr id="115" name="Google Shape;115;p1"/>
          <p:cNvSpPr txBox="1"/>
          <p:nvPr/>
        </p:nvSpPr>
        <p:spPr>
          <a:xfrm>
            <a:off x="1150600" y="3066965"/>
            <a:ext cx="7778700" cy="307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0"/>
              <a:buFont typeface="Arial"/>
              <a:buNone/>
            </a:pPr>
            <a:r>
              <a:rPr b="1" i="0" lang="en-US" sz="10000" u="none" cap="none" strike="noStrike">
                <a:solidFill>
                  <a:srgbClr val="23403D"/>
                </a:solidFill>
                <a:latin typeface="Arial"/>
                <a:ea typeface="Arial"/>
                <a:cs typeface="Arial"/>
                <a:sym typeface="Arial"/>
              </a:rPr>
              <a:t>PROJECT TITLE</a:t>
            </a:r>
            <a:endParaRPr b="0" i="0" sz="1400" u="none" cap="none" strike="noStrike">
              <a:solidFill>
                <a:srgbClr val="000000"/>
              </a:solidFill>
              <a:latin typeface="Arial"/>
              <a:ea typeface="Arial"/>
              <a:cs typeface="Arial"/>
              <a:sym typeface="Arial"/>
            </a:endParaRPr>
          </a:p>
        </p:txBody>
      </p:sp>
      <p:sp>
        <p:nvSpPr>
          <p:cNvPr id="116" name="Google Shape;116;p1"/>
          <p:cNvSpPr txBox="1"/>
          <p:nvPr/>
        </p:nvSpPr>
        <p:spPr>
          <a:xfrm>
            <a:off x="1150600" y="9383975"/>
            <a:ext cx="4904100" cy="384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500"/>
              <a:buFont typeface="Arial"/>
              <a:buNone/>
            </a:pPr>
            <a:r>
              <a:rPr b="1" i="0" lang="en-US" sz="2500" u="none" cap="none" strike="noStrike">
                <a:solidFill>
                  <a:srgbClr val="23403D"/>
                </a:solidFill>
                <a:latin typeface="Arial"/>
                <a:ea typeface="Arial"/>
                <a:cs typeface="Arial"/>
                <a:sym typeface="Arial"/>
              </a:rPr>
              <a:t>Date: </a:t>
            </a:r>
            <a:r>
              <a:rPr b="0" i="0" lang="en-US" sz="2500" u="none" cap="none" strike="noStrike">
                <a:solidFill>
                  <a:srgbClr val="23403D"/>
                </a:solidFill>
                <a:latin typeface="Arial"/>
                <a:ea typeface="Arial"/>
                <a:cs typeface="Arial"/>
                <a:sym typeface="Arial"/>
              </a:rPr>
              <a:t>Date/Month/Year</a:t>
            </a:r>
            <a:endParaRPr b="0" i="0" sz="1400" u="none" cap="none" strike="noStrike">
              <a:solidFill>
                <a:srgbClr val="000000"/>
              </a:solidFill>
              <a:latin typeface="Arial"/>
              <a:ea typeface="Arial"/>
              <a:cs typeface="Arial"/>
              <a:sym typeface="Arial"/>
            </a:endParaRPr>
          </a:p>
        </p:txBody>
      </p:sp>
      <p:sp>
        <p:nvSpPr>
          <p:cNvPr id="117" name="Google Shape;117;p1"/>
          <p:cNvSpPr txBox="1"/>
          <p:nvPr/>
        </p:nvSpPr>
        <p:spPr>
          <a:xfrm>
            <a:off x="1093900" y="882150"/>
            <a:ext cx="11879400" cy="178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0"/>
              <a:buFont typeface="Arial"/>
              <a:buNone/>
            </a:pPr>
            <a:r>
              <a:rPr b="1" lang="en-US" sz="5800">
                <a:solidFill>
                  <a:srgbClr val="23403D"/>
                </a:solidFill>
              </a:rPr>
              <a:t>Proposal </a:t>
            </a:r>
            <a:r>
              <a:rPr b="1" i="0" lang="en-US" sz="5800" u="none" cap="none" strike="noStrike">
                <a:solidFill>
                  <a:srgbClr val="23403D"/>
                </a:solidFill>
                <a:latin typeface="Arial"/>
                <a:ea typeface="Arial"/>
                <a:cs typeface="Arial"/>
                <a:sym typeface="Arial"/>
              </a:rPr>
              <a:t>Template </a:t>
            </a:r>
            <a:endParaRPr b="1" i="0" sz="5800" u="none" cap="none" strike="noStrike">
              <a:solidFill>
                <a:srgbClr val="23403D"/>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1" lang="en-US" sz="5800">
                <a:solidFill>
                  <a:srgbClr val="23403D"/>
                </a:solidFill>
              </a:rPr>
              <a:t>Technology Implementation Fund</a:t>
            </a:r>
            <a:endParaRPr b="1" i="0" sz="5800" u="none" cap="none" strike="noStrike">
              <a:solidFill>
                <a:srgbClr val="23403D"/>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121" name="Shape 121"/>
        <p:cNvGrpSpPr/>
        <p:nvPr/>
      </p:nvGrpSpPr>
      <p:grpSpPr>
        <a:xfrm>
          <a:off x="0" y="0"/>
          <a:ext cx="0" cy="0"/>
          <a:chOff x="0" y="0"/>
          <a:chExt cx="0" cy="0"/>
        </a:xfrm>
      </p:grpSpPr>
      <p:sp>
        <p:nvSpPr>
          <p:cNvPr id="122" name="Google Shape;122;p2"/>
          <p:cNvSpPr/>
          <p:nvPr/>
        </p:nvSpPr>
        <p:spPr>
          <a:xfrm>
            <a:off x="425433" y="7237669"/>
            <a:ext cx="3157020" cy="466317"/>
          </a:xfrm>
          <a:custGeom>
            <a:rect b="b" l="l" r="r" t="t"/>
            <a:pathLst>
              <a:path extrusionOk="0" h="466317" w="3157020">
                <a:moveTo>
                  <a:pt x="0" y="0"/>
                </a:moveTo>
                <a:lnTo>
                  <a:pt x="3157020" y="0"/>
                </a:lnTo>
                <a:lnTo>
                  <a:pt x="3157020" y="466317"/>
                </a:lnTo>
                <a:lnTo>
                  <a:pt x="0" y="466317"/>
                </a:lnTo>
                <a:lnTo>
                  <a:pt x="0" y="0"/>
                </a:lnTo>
                <a:close/>
              </a:path>
            </a:pathLst>
          </a:custGeom>
          <a:blipFill rotWithShape="1">
            <a:blip r:embed="rId3">
              <a:alphaModFix/>
            </a:blip>
            <a:stretch>
              <a:fillRect b="0" l="-8560" r="-8559" t="-56604"/>
            </a:stretch>
          </a:blipFill>
          <a:ln>
            <a:noFill/>
          </a:ln>
        </p:spPr>
      </p:sp>
      <p:grpSp>
        <p:nvGrpSpPr>
          <p:cNvPr id="123" name="Google Shape;123;p2"/>
          <p:cNvGrpSpPr/>
          <p:nvPr/>
        </p:nvGrpSpPr>
        <p:grpSpPr>
          <a:xfrm>
            <a:off x="370400" y="3507277"/>
            <a:ext cx="3212017" cy="4310238"/>
            <a:chOff x="0" y="-38100"/>
            <a:chExt cx="1438367" cy="1783522"/>
          </a:xfrm>
        </p:grpSpPr>
        <p:sp>
          <p:nvSpPr>
            <p:cNvPr id="124" name="Google Shape;124;p2"/>
            <p:cNvSpPr/>
            <p:nvPr/>
          </p:nvSpPr>
          <p:spPr>
            <a:xfrm>
              <a:off x="0" y="0"/>
              <a:ext cx="1438367" cy="1745422"/>
            </a:xfrm>
            <a:custGeom>
              <a:rect b="b" l="l" r="r" t="t"/>
              <a:pathLst>
                <a:path extrusionOk="0" h="1745422" w="1438367">
                  <a:moveTo>
                    <a:pt x="74718" y="0"/>
                  </a:moveTo>
                  <a:lnTo>
                    <a:pt x="1363649" y="0"/>
                  </a:lnTo>
                  <a:cubicBezTo>
                    <a:pt x="1383465" y="0"/>
                    <a:pt x="1402470" y="7872"/>
                    <a:pt x="1416482" y="21885"/>
                  </a:cubicBezTo>
                  <a:cubicBezTo>
                    <a:pt x="1430495" y="35897"/>
                    <a:pt x="1438367" y="54902"/>
                    <a:pt x="1438367" y="74718"/>
                  </a:cubicBezTo>
                  <a:lnTo>
                    <a:pt x="1438367" y="1670704"/>
                  </a:lnTo>
                  <a:cubicBezTo>
                    <a:pt x="1438367" y="1711970"/>
                    <a:pt x="1404914" y="1745422"/>
                    <a:pt x="1363649" y="1745422"/>
                  </a:cubicBezTo>
                  <a:lnTo>
                    <a:pt x="74718" y="1745422"/>
                  </a:lnTo>
                  <a:cubicBezTo>
                    <a:pt x="54902" y="1745422"/>
                    <a:pt x="35897" y="1737550"/>
                    <a:pt x="21885" y="1723538"/>
                  </a:cubicBezTo>
                  <a:cubicBezTo>
                    <a:pt x="7872" y="1709525"/>
                    <a:pt x="0" y="1690520"/>
                    <a:pt x="0" y="1670704"/>
                  </a:cubicBezTo>
                  <a:lnTo>
                    <a:pt x="0" y="74718"/>
                  </a:lnTo>
                  <a:cubicBezTo>
                    <a:pt x="0" y="33453"/>
                    <a:pt x="33453" y="0"/>
                    <a:pt x="74718" y="0"/>
                  </a:cubicBezTo>
                  <a:close/>
                </a:path>
              </a:pathLst>
            </a:custGeom>
            <a:solidFill>
              <a:srgbClr val="FFFFFF"/>
            </a:solidFill>
            <a:ln cap="rnd" cmpd="sng" w="123825">
              <a:solidFill>
                <a:srgbClr val="9397D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2"/>
            <p:cNvSpPr txBox="1"/>
            <p:nvPr/>
          </p:nvSpPr>
          <p:spPr>
            <a:xfrm>
              <a:off x="0" y="-38100"/>
              <a:ext cx="1438367" cy="1783522"/>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6" name="Google Shape;126;p2"/>
          <p:cNvSpPr/>
          <p:nvPr/>
        </p:nvSpPr>
        <p:spPr>
          <a:xfrm>
            <a:off x="4009739" y="7237669"/>
            <a:ext cx="3157020" cy="466317"/>
          </a:xfrm>
          <a:custGeom>
            <a:rect b="b" l="l" r="r" t="t"/>
            <a:pathLst>
              <a:path extrusionOk="0" h="466317" w="3157020">
                <a:moveTo>
                  <a:pt x="0" y="0"/>
                </a:moveTo>
                <a:lnTo>
                  <a:pt x="3157021" y="0"/>
                </a:lnTo>
                <a:lnTo>
                  <a:pt x="3157021" y="466317"/>
                </a:lnTo>
                <a:lnTo>
                  <a:pt x="0" y="466317"/>
                </a:lnTo>
                <a:lnTo>
                  <a:pt x="0" y="0"/>
                </a:lnTo>
                <a:close/>
              </a:path>
            </a:pathLst>
          </a:custGeom>
          <a:blipFill rotWithShape="1">
            <a:blip r:embed="rId3">
              <a:alphaModFix/>
            </a:blip>
            <a:stretch>
              <a:fillRect b="0" l="-8560" r="-8559" t="-56604"/>
            </a:stretch>
          </a:blipFill>
          <a:ln>
            <a:noFill/>
          </a:ln>
        </p:spPr>
      </p:sp>
      <p:grpSp>
        <p:nvGrpSpPr>
          <p:cNvPr id="127" name="Google Shape;127;p2"/>
          <p:cNvGrpSpPr/>
          <p:nvPr/>
        </p:nvGrpSpPr>
        <p:grpSpPr>
          <a:xfrm>
            <a:off x="3954700" y="3507275"/>
            <a:ext cx="3212017" cy="4310238"/>
            <a:chOff x="0" y="-38100"/>
            <a:chExt cx="1438367" cy="1783522"/>
          </a:xfrm>
        </p:grpSpPr>
        <p:sp>
          <p:nvSpPr>
            <p:cNvPr id="128" name="Google Shape;128;p2"/>
            <p:cNvSpPr/>
            <p:nvPr/>
          </p:nvSpPr>
          <p:spPr>
            <a:xfrm>
              <a:off x="0" y="0"/>
              <a:ext cx="1438367" cy="1745422"/>
            </a:xfrm>
            <a:custGeom>
              <a:rect b="b" l="l" r="r" t="t"/>
              <a:pathLst>
                <a:path extrusionOk="0" h="1745422" w="1438367">
                  <a:moveTo>
                    <a:pt x="74718" y="0"/>
                  </a:moveTo>
                  <a:lnTo>
                    <a:pt x="1363649" y="0"/>
                  </a:lnTo>
                  <a:cubicBezTo>
                    <a:pt x="1383465" y="0"/>
                    <a:pt x="1402470" y="7872"/>
                    <a:pt x="1416482" y="21885"/>
                  </a:cubicBezTo>
                  <a:cubicBezTo>
                    <a:pt x="1430495" y="35897"/>
                    <a:pt x="1438367" y="54902"/>
                    <a:pt x="1438367" y="74718"/>
                  </a:cubicBezTo>
                  <a:lnTo>
                    <a:pt x="1438367" y="1670704"/>
                  </a:lnTo>
                  <a:cubicBezTo>
                    <a:pt x="1438367" y="1711970"/>
                    <a:pt x="1404914" y="1745422"/>
                    <a:pt x="1363649" y="1745422"/>
                  </a:cubicBezTo>
                  <a:lnTo>
                    <a:pt x="74718" y="1745422"/>
                  </a:lnTo>
                  <a:cubicBezTo>
                    <a:pt x="54902" y="1745422"/>
                    <a:pt x="35897" y="1737550"/>
                    <a:pt x="21885" y="1723538"/>
                  </a:cubicBezTo>
                  <a:cubicBezTo>
                    <a:pt x="7872" y="1709525"/>
                    <a:pt x="0" y="1690520"/>
                    <a:pt x="0" y="1670704"/>
                  </a:cubicBezTo>
                  <a:lnTo>
                    <a:pt x="0" y="74718"/>
                  </a:lnTo>
                  <a:cubicBezTo>
                    <a:pt x="0" y="33453"/>
                    <a:pt x="33453" y="0"/>
                    <a:pt x="74718" y="0"/>
                  </a:cubicBezTo>
                  <a:close/>
                </a:path>
              </a:pathLst>
            </a:custGeom>
            <a:solidFill>
              <a:srgbClr val="FFFFFF"/>
            </a:solidFill>
            <a:ln cap="rnd" cmpd="sng" w="123825">
              <a:solidFill>
                <a:srgbClr val="63B1D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2"/>
            <p:cNvSpPr txBox="1"/>
            <p:nvPr/>
          </p:nvSpPr>
          <p:spPr>
            <a:xfrm>
              <a:off x="0" y="-38100"/>
              <a:ext cx="1438367" cy="1783522"/>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0" name="Google Shape;130;p2"/>
          <p:cNvSpPr/>
          <p:nvPr/>
        </p:nvSpPr>
        <p:spPr>
          <a:xfrm>
            <a:off x="7593353" y="7242001"/>
            <a:ext cx="3157020" cy="461986"/>
          </a:xfrm>
          <a:custGeom>
            <a:rect b="b" l="l" r="r" t="t"/>
            <a:pathLst>
              <a:path extrusionOk="0" h="461986" w="3157020">
                <a:moveTo>
                  <a:pt x="0" y="0"/>
                </a:moveTo>
                <a:lnTo>
                  <a:pt x="3157020" y="0"/>
                </a:lnTo>
                <a:lnTo>
                  <a:pt x="3157020" y="461985"/>
                </a:lnTo>
                <a:lnTo>
                  <a:pt x="0" y="461985"/>
                </a:lnTo>
                <a:lnTo>
                  <a:pt x="0" y="0"/>
                </a:lnTo>
                <a:close/>
              </a:path>
            </a:pathLst>
          </a:custGeom>
          <a:blipFill rotWithShape="1">
            <a:blip r:embed="rId3">
              <a:alphaModFix/>
            </a:blip>
            <a:stretch>
              <a:fillRect b="0" l="-8015" r="-8017" t="-56604"/>
            </a:stretch>
          </a:blipFill>
          <a:ln>
            <a:noFill/>
          </a:ln>
        </p:spPr>
      </p:sp>
      <p:grpSp>
        <p:nvGrpSpPr>
          <p:cNvPr id="131" name="Google Shape;131;p2"/>
          <p:cNvGrpSpPr/>
          <p:nvPr/>
        </p:nvGrpSpPr>
        <p:grpSpPr>
          <a:xfrm>
            <a:off x="7538325" y="3507274"/>
            <a:ext cx="3212017" cy="4310290"/>
            <a:chOff x="0" y="-38100"/>
            <a:chExt cx="1438367" cy="1767309"/>
          </a:xfrm>
        </p:grpSpPr>
        <p:sp>
          <p:nvSpPr>
            <p:cNvPr id="132" name="Google Shape;132;p2"/>
            <p:cNvSpPr/>
            <p:nvPr/>
          </p:nvSpPr>
          <p:spPr>
            <a:xfrm>
              <a:off x="0" y="0"/>
              <a:ext cx="1438367" cy="1729209"/>
            </a:xfrm>
            <a:custGeom>
              <a:rect b="b" l="l" r="r" t="t"/>
              <a:pathLst>
                <a:path extrusionOk="0" h="1729209" w="1438367">
                  <a:moveTo>
                    <a:pt x="74718" y="0"/>
                  </a:moveTo>
                  <a:lnTo>
                    <a:pt x="1363649" y="0"/>
                  </a:lnTo>
                  <a:cubicBezTo>
                    <a:pt x="1383465" y="0"/>
                    <a:pt x="1402470" y="7872"/>
                    <a:pt x="1416482" y="21885"/>
                  </a:cubicBezTo>
                  <a:cubicBezTo>
                    <a:pt x="1430495" y="35897"/>
                    <a:pt x="1438367" y="54902"/>
                    <a:pt x="1438367" y="74718"/>
                  </a:cubicBezTo>
                  <a:lnTo>
                    <a:pt x="1438367" y="1654490"/>
                  </a:lnTo>
                  <a:cubicBezTo>
                    <a:pt x="1438367" y="1695756"/>
                    <a:pt x="1404914" y="1729209"/>
                    <a:pt x="1363649" y="1729209"/>
                  </a:cubicBezTo>
                  <a:lnTo>
                    <a:pt x="74718" y="1729209"/>
                  </a:lnTo>
                  <a:cubicBezTo>
                    <a:pt x="33453" y="1729209"/>
                    <a:pt x="0" y="1695756"/>
                    <a:pt x="0" y="1654490"/>
                  </a:cubicBezTo>
                  <a:lnTo>
                    <a:pt x="0" y="74718"/>
                  </a:lnTo>
                  <a:cubicBezTo>
                    <a:pt x="0" y="33453"/>
                    <a:pt x="33453" y="0"/>
                    <a:pt x="74718" y="0"/>
                  </a:cubicBezTo>
                  <a:close/>
                </a:path>
              </a:pathLst>
            </a:custGeom>
            <a:solidFill>
              <a:srgbClr val="FFFFFF"/>
            </a:solidFill>
            <a:ln cap="rnd" cmpd="sng" w="123825">
              <a:solidFill>
                <a:srgbClr val="8ED7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2"/>
            <p:cNvSpPr txBox="1"/>
            <p:nvPr/>
          </p:nvSpPr>
          <p:spPr>
            <a:xfrm>
              <a:off x="0" y="-38100"/>
              <a:ext cx="1438367" cy="1767309"/>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4" name="Google Shape;134;p2"/>
          <p:cNvSpPr/>
          <p:nvPr/>
        </p:nvSpPr>
        <p:spPr>
          <a:xfrm>
            <a:off x="11176966" y="7242001"/>
            <a:ext cx="3157020" cy="461986"/>
          </a:xfrm>
          <a:custGeom>
            <a:rect b="b" l="l" r="r" t="t"/>
            <a:pathLst>
              <a:path extrusionOk="0" h="461986" w="3157020">
                <a:moveTo>
                  <a:pt x="0" y="0"/>
                </a:moveTo>
                <a:lnTo>
                  <a:pt x="3157020" y="0"/>
                </a:lnTo>
                <a:lnTo>
                  <a:pt x="3157020" y="461985"/>
                </a:lnTo>
                <a:lnTo>
                  <a:pt x="0" y="461985"/>
                </a:lnTo>
                <a:lnTo>
                  <a:pt x="0" y="0"/>
                </a:lnTo>
                <a:close/>
              </a:path>
            </a:pathLst>
          </a:custGeom>
          <a:blipFill rotWithShape="1">
            <a:blip r:embed="rId3">
              <a:alphaModFix/>
            </a:blip>
            <a:stretch>
              <a:fillRect b="0" l="-8015" r="-8017" t="-56604"/>
            </a:stretch>
          </a:blipFill>
          <a:ln>
            <a:noFill/>
          </a:ln>
        </p:spPr>
      </p:sp>
      <p:grpSp>
        <p:nvGrpSpPr>
          <p:cNvPr id="135" name="Google Shape;135;p2"/>
          <p:cNvGrpSpPr/>
          <p:nvPr/>
        </p:nvGrpSpPr>
        <p:grpSpPr>
          <a:xfrm>
            <a:off x="11121925" y="3507275"/>
            <a:ext cx="3212017" cy="4310290"/>
            <a:chOff x="0" y="-38100"/>
            <a:chExt cx="1438367" cy="1767309"/>
          </a:xfrm>
        </p:grpSpPr>
        <p:sp>
          <p:nvSpPr>
            <p:cNvPr id="136" name="Google Shape;136;p2"/>
            <p:cNvSpPr/>
            <p:nvPr/>
          </p:nvSpPr>
          <p:spPr>
            <a:xfrm>
              <a:off x="0" y="0"/>
              <a:ext cx="1438367" cy="1729209"/>
            </a:xfrm>
            <a:custGeom>
              <a:rect b="b" l="l" r="r" t="t"/>
              <a:pathLst>
                <a:path extrusionOk="0" h="1729209" w="1438367">
                  <a:moveTo>
                    <a:pt x="74718" y="0"/>
                  </a:moveTo>
                  <a:lnTo>
                    <a:pt x="1363649" y="0"/>
                  </a:lnTo>
                  <a:cubicBezTo>
                    <a:pt x="1383465" y="0"/>
                    <a:pt x="1402470" y="7872"/>
                    <a:pt x="1416482" y="21885"/>
                  </a:cubicBezTo>
                  <a:cubicBezTo>
                    <a:pt x="1430495" y="35897"/>
                    <a:pt x="1438367" y="54902"/>
                    <a:pt x="1438367" y="74718"/>
                  </a:cubicBezTo>
                  <a:lnTo>
                    <a:pt x="1438367" y="1654490"/>
                  </a:lnTo>
                  <a:cubicBezTo>
                    <a:pt x="1438367" y="1695756"/>
                    <a:pt x="1404914" y="1729209"/>
                    <a:pt x="1363649" y="1729209"/>
                  </a:cubicBezTo>
                  <a:lnTo>
                    <a:pt x="74718" y="1729209"/>
                  </a:lnTo>
                  <a:cubicBezTo>
                    <a:pt x="33453" y="1729209"/>
                    <a:pt x="0" y="1695756"/>
                    <a:pt x="0" y="1654490"/>
                  </a:cubicBezTo>
                  <a:lnTo>
                    <a:pt x="0" y="74718"/>
                  </a:lnTo>
                  <a:cubicBezTo>
                    <a:pt x="0" y="33453"/>
                    <a:pt x="33453" y="0"/>
                    <a:pt x="74718" y="0"/>
                  </a:cubicBezTo>
                  <a:close/>
                </a:path>
              </a:pathLst>
            </a:custGeom>
            <a:solidFill>
              <a:srgbClr val="FFFFFF"/>
            </a:solidFill>
            <a:ln cap="rnd" cmpd="sng" w="123825">
              <a:solidFill>
                <a:srgbClr val="91DFB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2"/>
            <p:cNvSpPr txBox="1"/>
            <p:nvPr/>
          </p:nvSpPr>
          <p:spPr>
            <a:xfrm>
              <a:off x="0" y="-38100"/>
              <a:ext cx="1438367" cy="1767309"/>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8" name="Google Shape;138;p2"/>
          <p:cNvSpPr/>
          <p:nvPr/>
        </p:nvSpPr>
        <p:spPr>
          <a:xfrm>
            <a:off x="14760580" y="7242001"/>
            <a:ext cx="3157020" cy="461986"/>
          </a:xfrm>
          <a:custGeom>
            <a:rect b="b" l="l" r="r" t="t"/>
            <a:pathLst>
              <a:path extrusionOk="0" h="461986" w="3157020">
                <a:moveTo>
                  <a:pt x="0" y="0"/>
                </a:moveTo>
                <a:lnTo>
                  <a:pt x="3157020" y="0"/>
                </a:lnTo>
                <a:lnTo>
                  <a:pt x="3157020" y="461985"/>
                </a:lnTo>
                <a:lnTo>
                  <a:pt x="0" y="461985"/>
                </a:lnTo>
                <a:lnTo>
                  <a:pt x="0" y="0"/>
                </a:lnTo>
                <a:close/>
              </a:path>
            </a:pathLst>
          </a:custGeom>
          <a:blipFill rotWithShape="1">
            <a:blip r:embed="rId3">
              <a:alphaModFix/>
            </a:blip>
            <a:stretch>
              <a:fillRect b="0" l="-8015" r="-8017" t="-56604"/>
            </a:stretch>
          </a:blipFill>
          <a:ln>
            <a:noFill/>
          </a:ln>
        </p:spPr>
      </p:sp>
      <p:grpSp>
        <p:nvGrpSpPr>
          <p:cNvPr id="139" name="Google Shape;139;p2"/>
          <p:cNvGrpSpPr/>
          <p:nvPr/>
        </p:nvGrpSpPr>
        <p:grpSpPr>
          <a:xfrm>
            <a:off x="14705550" y="3507275"/>
            <a:ext cx="3212017" cy="4310290"/>
            <a:chOff x="0" y="-38100"/>
            <a:chExt cx="1438367" cy="1767309"/>
          </a:xfrm>
        </p:grpSpPr>
        <p:sp>
          <p:nvSpPr>
            <p:cNvPr id="140" name="Google Shape;140;p2"/>
            <p:cNvSpPr/>
            <p:nvPr/>
          </p:nvSpPr>
          <p:spPr>
            <a:xfrm>
              <a:off x="0" y="0"/>
              <a:ext cx="1438367" cy="1729209"/>
            </a:xfrm>
            <a:custGeom>
              <a:rect b="b" l="l" r="r" t="t"/>
              <a:pathLst>
                <a:path extrusionOk="0" h="1729209" w="1438367">
                  <a:moveTo>
                    <a:pt x="74718" y="0"/>
                  </a:moveTo>
                  <a:lnTo>
                    <a:pt x="1363649" y="0"/>
                  </a:lnTo>
                  <a:cubicBezTo>
                    <a:pt x="1383465" y="0"/>
                    <a:pt x="1402470" y="7872"/>
                    <a:pt x="1416482" y="21885"/>
                  </a:cubicBezTo>
                  <a:cubicBezTo>
                    <a:pt x="1430495" y="35897"/>
                    <a:pt x="1438367" y="54902"/>
                    <a:pt x="1438367" y="74718"/>
                  </a:cubicBezTo>
                  <a:lnTo>
                    <a:pt x="1438367" y="1654490"/>
                  </a:lnTo>
                  <a:cubicBezTo>
                    <a:pt x="1438367" y="1695756"/>
                    <a:pt x="1404914" y="1729209"/>
                    <a:pt x="1363649" y="1729209"/>
                  </a:cubicBezTo>
                  <a:lnTo>
                    <a:pt x="74718" y="1729209"/>
                  </a:lnTo>
                  <a:cubicBezTo>
                    <a:pt x="33453" y="1729209"/>
                    <a:pt x="0" y="1695756"/>
                    <a:pt x="0" y="1654490"/>
                  </a:cubicBezTo>
                  <a:lnTo>
                    <a:pt x="0" y="74718"/>
                  </a:lnTo>
                  <a:cubicBezTo>
                    <a:pt x="0" y="33453"/>
                    <a:pt x="33453" y="0"/>
                    <a:pt x="74718" y="0"/>
                  </a:cubicBezTo>
                  <a:close/>
                </a:path>
              </a:pathLst>
            </a:custGeom>
            <a:solidFill>
              <a:srgbClr val="FFFFFF"/>
            </a:solidFill>
            <a:ln cap="rnd" cmpd="sng" w="123825">
              <a:solidFill>
                <a:srgbClr val="F8D38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
            <p:cNvSpPr txBox="1"/>
            <p:nvPr/>
          </p:nvSpPr>
          <p:spPr>
            <a:xfrm>
              <a:off x="0" y="-38100"/>
              <a:ext cx="1438367" cy="1767309"/>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2" name="Google Shape;142;p2"/>
          <p:cNvSpPr txBox="1"/>
          <p:nvPr/>
        </p:nvSpPr>
        <p:spPr>
          <a:xfrm>
            <a:off x="647562" y="4688432"/>
            <a:ext cx="2734740" cy="2746529"/>
          </a:xfrm>
          <a:prstGeom prst="rect">
            <a:avLst/>
          </a:prstGeom>
          <a:noFill/>
          <a:ln>
            <a:noFill/>
          </a:ln>
        </p:spPr>
        <p:txBody>
          <a:bodyPr anchorCtr="0" anchor="t" bIns="0" lIns="0" spcFirstLastPara="1" rIns="0" wrap="square" tIns="0">
            <a:spAutoFit/>
          </a:bodyPr>
          <a:lstStyle/>
          <a:p>
            <a:pPr indent="-148402" lvl="1" marL="296804" marR="0" rtl="0" algn="l">
              <a:lnSpc>
                <a:spcPct val="145050"/>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What is the current challenge, pain point, or inefficiency?</a:t>
            </a:r>
            <a:endParaRPr b="0" i="0" sz="1400" u="none" cap="none" strike="noStrike">
              <a:solidFill>
                <a:srgbClr val="000000"/>
              </a:solidFill>
              <a:latin typeface="Arial"/>
              <a:ea typeface="Arial"/>
              <a:cs typeface="Arial"/>
              <a:sym typeface="Arial"/>
            </a:endParaRPr>
          </a:p>
          <a:p>
            <a:pPr indent="-148402" lvl="1" marL="296804" marR="0" rtl="0" algn="l">
              <a:lnSpc>
                <a:spcPct val="145050"/>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Use one or two clear sentences.</a:t>
            </a:r>
            <a:endParaRPr b="0" i="0" sz="1400" u="none" cap="none" strike="noStrike">
              <a:solidFill>
                <a:srgbClr val="000000"/>
              </a:solidFill>
              <a:latin typeface="Arial"/>
              <a:ea typeface="Arial"/>
              <a:cs typeface="Arial"/>
              <a:sym typeface="Arial"/>
            </a:endParaRPr>
          </a:p>
          <a:p>
            <a:pPr indent="-148402" lvl="1" marL="296804" marR="0" rtl="0" algn="l">
              <a:lnSpc>
                <a:spcPct val="145050"/>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Example: “Palm oil smallholders lose up to 30% of yield annually due to undetected fungal infections.”</a:t>
            </a:r>
            <a:endParaRPr b="0" i="0" sz="1400" u="none" cap="none" strike="noStrike">
              <a:solidFill>
                <a:srgbClr val="000000"/>
              </a:solidFill>
              <a:latin typeface="Arial"/>
              <a:ea typeface="Arial"/>
              <a:cs typeface="Arial"/>
              <a:sym typeface="Arial"/>
            </a:endParaRPr>
          </a:p>
          <a:p>
            <a:pPr indent="0" lvl="0" marL="0" marR="0" rtl="0" algn="ctr">
              <a:lnSpc>
                <a:spcPct val="145050"/>
              </a:lnSpc>
              <a:spcBef>
                <a:spcPts val="0"/>
              </a:spcBef>
              <a:spcAft>
                <a:spcPts val="0"/>
              </a:spcAft>
              <a:buClr>
                <a:srgbClr val="000000"/>
              </a:buClr>
              <a:buSzPts val="1374"/>
              <a:buFont typeface="Arial"/>
              <a:buNone/>
            </a:pPr>
            <a:r>
              <a:t/>
            </a:r>
            <a:endParaRPr b="0" i="0" sz="1374" u="none" cap="none" strike="noStrike">
              <a:solidFill>
                <a:srgbClr val="343432"/>
              </a:solidFill>
              <a:latin typeface="Montserrat"/>
              <a:ea typeface="Montserrat"/>
              <a:cs typeface="Montserrat"/>
              <a:sym typeface="Montserrat"/>
            </a:endParaRPr>
          </a:p>
        </p:txBody>
      </p:sp>
      <p:sp>
        <p:nvSpPr>
          <p:cNvPr id="143" name="Google Shape;143;p2"/>
          <p:cNvSpPr txBox="1"/>
          <p:nvPr/>
        </p:nvSpPr>
        <p:spPr>
          <a:xfrm>
            <a:off x="618162" y="3938069"/>
            <a:ext cx="2716530" cy="622122"/>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Clr>
                <a:srgbClr val="000000"/>
              </a:buClr>
              <a:buSzPts val="1923"/>
              <a:buFont typeface="Arial"/>
              <a:buNone/>
            </a:pPr>
            <a:r>
              <a:rPr b="1" i="0" lang="en-US" sz="1923" u="none" cap="none" strike="noStrike">
                <a:solidFill>
                  <a:srgbClr val="343432"/>
                </a:solidFill>
                <a:latin typeface="Montserrat"/>
                <a:ea typeface="Montserrat"/>
                <a:cs typeface="Montserrat"/>
                <a:sym typeface="Montserrat"/>
              </a:rPr>
              <a:t>Clear Problem Statement</a:t>
            </a:r>
            <a:endParaRPr b="0" i="0" sz="1400" u="none" cap="none" strike="noStrike">
              <a:solidFill>
                <a:srgbClr val="000000"/>
              </a:solidFill>
              <a:latin typeface="Arial"/>
              <a:ea typeface="Arial"/>
              <a:cs typeface="Arial"/>
              <a:sym typeface="Arial"/>
            </a:endParaRPr>
          </a:p>
        </p:txBody>
      </p:sp>
      <p:sp>
        <p:nvSpPr>
          <p:cNvPr id="144" name="Google Shape;144;p2"/>
          <p:cNvSpPr txBox="1"/>
          <p:nvPr/>
        </p:nvSpPr>
        <p:spPr>
          <a:xfrm>
            <a:off x="4224794" y="4804242"/>
            <a:ext cx="2741122" cy="2152139"/>
          </a:xfrm>
          <a:prstGeom prst="rect">
            <a:avLst/>
          </a:prstGeom>
          <a:noFill/>
          <a:ln>
            <a:noFill/>
          </a:ln>
        </p:spPr>
        <p:txBody>
          <a:bodyPr anchorCtr="0" anchor="t" bIns="0" lIns="0" spcFirstLastPara="1" rIns="0" wrap="square" tIns="0">
            <a:spAutoFit/>
          </a:bodyPr>
          <a:lstStyle/>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Briefly describe who experiences the problem (target users or stakeholders).</a:t>
            </a:r>
            <a:endParaRPr b="0" i="0" sz="1400" u="none" cap="none" strike="noStrike">
              <a:solidFill>
                <a:srgbClr val="000000"/>
              </a:solidFill>
              <a:latin typeface="Arial"/>
              <a:ea typeface="Arial"/>
              <a:cs typeface="Arial"/>
              <a:sym typeface="Arial"/>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 Example: “This affects ~100,000 smallholders in Malaysia managing under 10 hectares.”</a:t>
            </a:r>
            <a:endParaRPr b="0" i="0" sz="1400" u="none" cap="none" strike="noStrike">
              <a:solidFill>
                <a:srgbClr val="000000"/>
              </a:solidFill>
              <a:latin typeface="Arial"/>
              <a:ea typeface="Arial"/>
              <a:cs typeface="Arial"/>
              <a:sym typeface="Arial"/>
            </a:endParaRPr>
          </a:p>
        </p:txBody>
      </p:sp>
      <p:sp>
        <p:nvSpPr>
          <p:cNvPr id="145" name="Google Shape;145;p2"/>
          <p:cNvSpPr txBox="1"/>
          <p:nvPr/>
        </p:nvSpPr>
        <p:spPr>
          <a:xfrm>
            <a:off x="4399829" y="4093723"/>
            <a:ext cx="2250461" cy="310814"/>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Clr>
                <a:srgbClr val="000000"/>
              </a:buClr>
              <a:buSzPts val="1923"/>
              <a:buFont typeface="Arial"/>
              <a:buNone/>
            </a:pPr>
            <a:r>
              <a:rPr b="1" i="0" lang="en-US" sz="1923" u="none" cap="none" strike="noStrike">
                <a:solidFill>
                  <a:srgbClr val="343432"/>
                </a:solidFill>
                <a:latin typeface="Montserrat"/>
                <a:ea typeface="Montserrat"/>
                <a:cs typeface="Montserrat"/>
                <a:sym typeface="Montserrat"/>
              </a:rPr>
              <a:t>Who is Affected?</a:t>
            </a:r>
            <a:endParaRPr b="0" i="0" sz="1400" u="none" cap="none" strike="noStrike">
              <a:solidFill>
                <a:srgbClr val="000000"/>
              </a:solidFill>
              <a:latin typeface="Arial"/>
              <a:ea typeface="Arial"/>
              <a:cs typeface="Arial"/>
              <a:sym typeface="Arial"/>
            </a:endParaRPr>
          </a:p>
        </p:txBody>
      </p:sp>
      <p:sp>
        <p:nvSpPr>
          <p:cNvPr id="146" name="Google Shape;146;p2"/>
          <p:cNvSpPr txBox="1"/>
          <p:nvPr/>
        </p:nvSpPr>
        <p:spPr>
          <a:xfrm>
            <a:off x="3524394" y="1715106"/>
            <a:ext cx="11294937" cy="1458567"/>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Clr>
                <a:srgbClr val="000000"/>
              </a:buClr>
              <a:buSzPts val="5052"/>
              <a:buFont typeface="Arial"/>
              <a:buNone/>
            </a:pPr>
            <a:r>
              <a:rPr b="1" i="0" lang="en-US" sz="5052" u="none" cap="none" strike="noStrike">
                <a:solidFill>
                  <a:srgbClr val="343432"/>
                </a:solidFill>
                <a:latin typeface="Montserrat"/>
                <a:ea typeface="Montserrat"/>
                <a:cs typeface="Montserrat"/>
                <a:sym typeface="Montserrat"/>
              </a:rPr>
              <a:t>THE BIG PROBLEM</a:t>
            </a:r>
            <a:endParaRPr b="0" i="0" sz="1400" u="none" cap="none" strike="noStrike">
              <a:solidFill>
                <a:srgbClr val="000000"/>
              </a:solidFill>
              <a:latin typeface="Arial"/>
              <a:ea typeface="Arial"/>
              <a:cs typeface="Arial"/>
              <a:sym typeface="Arial"/>
            </a:endParaRPr>
          </a:p>
          <a:p>
            <a:pPr indent="0" lvl="0" marL="0" marR="0" rtl="0" algn="ctr">
              <a:lnSpc>
                <a:spcPct val="140025"/>
              </a:lnSpc>
              <a:spcBef>
                <a:spcPts val="0"/>
              </a:spcBef>
              <a:spcAft>
                <a:spcPts val="0"/>
              </a:spcAft>
              <a:buClr>
                <a:srgbClr val="000000"/>
              </a:buClr>
              <a:buSzPts val="1599"/>
              <a:buFont typeface="Arial"/>
              <a:buNone/>
            </a:pPr>
            <a:r>
              <a:rPr b="1" i="0" lang="en-US" sz="1599" u="none" cap="none" strike="noStrike">
                <a:solidFill>
                  <a:srgbClr val="343432"/>
                </a:solidFill>
                <a:latin typeface="Montserrat"/>
                <a:ea typeface="Montserrat"/>
                <a:cs typeface="Montserrat"/>
                <a:sym typeface="Montserrat"/>
              </a:rPr>
              <a:t>To clearly define the real-world problem you are solving and why it </a:t>
            </a:r>
            <a:endParaRPr b="0" i="0" sz="1400" u="none" cap="none" strike="noStrike">
              <a:solidFill>
                <a:srgbClr val="000000"/>
              </a:solidFill>
              <a:latin typeface="Arial"/>
              <a:ea typeface="Arial"/>
              <a:cs typeface="Arial"/>
              <a:sym typeface="Arial"/>
            </a:endParaRPr>
          </a:p>
          <a:p>
            <a:pPr indent="0" lvl="0" marL="0" marR="0" rtl="0" algn="ctr">
              <a:lnSpc>
                <a:spcPct val="140025"/>
              </a:lnSpc>
              <a:spcBef>
                <a:spcPts val="0"/>
              </a:spcBef>
              <a:spcAft>
                <a:spcPts val="0"/>
              </a:spcAft>
              <a:buClr>
                <a:srgbClr val="000000"/>
              </a:buClr>
              <a:buSzPts val="1599"/>
              <a:buFont typeface="Arial"/>
              <a:buNone/>
            </a:pPr>
            <a:r>
              <a:rPr b="1" i="0" lang="en-US" sz="1599" u="none" cap="none" strike="noStrike">
                <a:solidFill>
                  <a:srgbClr val="343432"/>
                </a:solidFill>
                <a:latin typeface="Montserrat"/>
                <a:ea typeface="Montserrat"/>
                <a:cs typeface="Montserrat"/>
                <a:sym typeface="Montserrat"/>
              </a:rPr>
              <a:t> matters — especially to your identified customer or user.</a:t>
            </a:r>
            <a:endParaRPr b="0" i="0" sz="1400" u="none" cap="none" strike="noStrike">
              <a:solidFill>
                <a:srgbClr val="000000"/>
              </a:solidFill>
              <a:latin typeface="Arial"/>
              <a:ea typeface="Arial"/>
              <a:cs typeface="Arial"/>
              <a:sym typeface="Arial"/>
            </a:endParaRPr>
          </a:p>
        </p:txBody>
      </p:sp>
      <p:sp>
        <p:nvSpPr>
          <p:cNvPr id="147" name="Google Shape;147;p2"/>
          <p:cNvSpPr txBox="1"/>
          <p:nvPr/>
        </p:nvSpPr>
        <p:spPr>
          <a:xfrm>
            <a:off x="7774404" y="4886506"/>
            <a:ext cx="2794918" cy="1881000"/>
          </a:xfrm>
          <a:prstGeom prst="rect">
            <a:avLst/>
          </a:prstGeom>
          <a:noFill/>
          <a:ln>
            <a:noFill/>
          </a:ln>
        </p:spPr>
        <p:txBody>
          <a:bodyPr anchorCtr="0" anchor="t" bIns="0" lIns="0" spcFirstLastPara="1" rIns="0" wrap="square" tIns="0">
            <a:spAutoFit/>
          </a:bodyPr>
          <a:lstStyle/>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Is the problem growing?</a:t>
            </a:r>
            <a:endParaRPr b="0" i="0" sz="1400" u="none" cap="none" strike="noStrike">
              <a:solidFill>
                <a:srgbClr val="000000"/>
              </a:solidFill>
              <a:latin typeface="Arial"/>
              <a:ea typeface="Arial"/>
              <a:cs typeface="Arial"/>
              <a:sym typeface="Arial"/>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Is it part of a larger economic/social/industry issue?</a:t>
            </a:r>
            <a:endParaRPr b="0" i="0" sz="1400" u="none" cap="none" strike="noStrike">
              <a:solidFill>
                <a:srgbClr val="000000"/>
              </a:solidFill>
              <a:latin typeface="Arial"/>
              <a:ea typeface="Arial"/>
              <a:cs typeface="Arial"/>
              <a:sym typeface="Arial"/>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Example: “With rising food insecurity, maximizing local yield is a national priority.”</a:t>
            </a:r>
            <a:endParaRPr b="0" i="0" sz="1400" u="none" cap="none" strike="noStrike">
              <a:solidFill>
                <a:srgbClr val="000000"/>
              </a:solidFill>
              <a:latin typeface="Arial"/>
              <a:ea typeface="Arial"/>
              <a:cs typeface="Arial"/>
              <a:sym typeface="Arial"/>
            </a:endParaRPr>
          </a:p>
        </p:txBody>
      </p:sp>
      <p:sp>
        <p:nvSpPr>
          <p:cNvPr id="148" name="Google Shape;148;p2"/>
          <p:cNvSpPr txBox="1"/>
          <p:nvPr/>
        </p:nvSpPr>
        <p:spPr>
          <a:xfrm>
            <a:off x="7980177" y="3938069"/>
            <a:ext cx="2250461" cy="622122"/>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Clr>
                <a:srgbClr val="000000"/>
              </a:buClr>
              <a:buSzPts val="1923"/>
              <a:buFont typeface="Arial"/>
              <a:buNone/>
            </a:pPr>
            <a:r>
              <a:rPr b="1" i="0" lang="en-US" sz="1923" u="none" cap="none" strike="noStrike">
                <a:solidFill>
                  <a:srgbClr val="343432"/>
                </a:solidFill>
                <a:latin typeface="Montserrat"/>
                <a:ea typeface="Montserrat"/>
                <a:cs typeface="Montserrat"/>
                <a:sym typeface="Montserrat"/>
              </a:rPr>
              <a:t>Why It Matters Now</a:t>
            </a:r>
            <a:endParaRPr b="0" i="0" sz="1400" u="none" cap="none" strike="noStrike">
              <a:solidFill>
                <a:srgbClr val="000000"/>
              </a:solidFill>
              <a:latin typeface="Arial"/>
              <a:ea typeface="Arial"/>
              <a:cs typeface="Arial"/>
              <a:sym typeface="Arial"/>
            </a:endParaRPr>
          </a:p>
        </p:txBody>
      </p:sp>
      <p:sp>
        <p:nvSpPr>
          <p:cNvPr id="149" name="Google Shape;149;p2"/>
          <p:cNvSpPr txBox="1"/>
          <p:nvPr/>
        </p:nvSpPr>
        <p:spPr>
          <a:xfrm>
            <a:off x="11358017" y="4804242"/>
            <a:ext cx="2794918" cy="2423278"/>
          </a:xfrm>
          <a:prstGeom prst="rect">
            <a:avLst/>
          </a:prstGeom>
          <a:noFill/>
          <a:ln>
            <a:noFill/>
          </a:ln>
        </p:spPr>
        <p:txBody>
          <a:bodyPr anchorCtr="0" anchor="t" bIns="0" lIns="0" spcFirstLastPara="1" rIns="0" wrap="square" tIns="0">
            <a:spAutoFit/>
          </a:bodyPr>
          <a:lstStyle/>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Include 1–2 impactful data points, charts, quotes, or case examples to validate the pain point.</a:t>
            </a:r>
            <a:endParaRPr b="0" i="0" sz="1400" u="none" cap="none" strike="noStrike">
              <a:solidFill>
                <a:srgbClr val="000000"/>
              </a:solidFill>
              <a:latin typeface="Arial"/>
              <a:ea typeface="Arial"/>
              <a:cs typeface="Arial"/>
              <a:sym typeface="Arial"/>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Example: “A 2022 report by MPOB shows 42% of smallholders face undiagnosed crop disease annually.</a:t>
            </a:r>
            <a:endParaRPr b="0" i="0" sz="1400" u="none" cap="none" strike="noStrike">
              <a:solidFill>
                <a:srgbClr val="000000"/>
              </a:solidFill>
              <a:latin typeface="Arial"/>
              <a:ea typeface="Arial"/>
              <a:cs typeface="Arial"/>
              <a:sym typeface="Arial"/>
            </a:endParaRPr>
          </a:p>
        </p:txBody>
      </p:sp>
      <p:sp>
        <p:nvSpPr>
          <p:cNvPr id="150" name="Google Shape;150;p2"/>
          <p:cNvSpPr txBox="1"/>
          <p:nvPr/>
        </p:nvSpPr>
        <p:spPr>
          <a:xfrm>
            <a:off x="11321726" y="4093723"/>
            <a:ext cx="2794918" cy="310814"/>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Clr>
                <a:srgbClr val="000000"/>
              </a:buClr>
              <a:buSzPts val="1923"/>
              <a:buFont typeface="Arial"/>
              <a:buNone/>
            </a:pPr>
            <a:r>
              <a:rPr b="1" i="0" lang="en-US" sz="1923" u="none" cap="none" strike="noStrike">
                <a:solidFill>
                  <a:srgbClr val="343432"/>
                </a:solidFill>
                <a:latin typeface="Montserrat"/>
                <a:ea typeface="Montserrat"/>
                <a:cs typeface="Montserrat"/>
                <a:sym typeface="Montserrat"/>
              </a:rPr>
              <a:t>Evidence or Data</a:t>
            </a:r>
            <a:endParaRPr b="0" i="0" sz="1400" u="none" cap="none" strike="noStrike">
              <a:solidFill>
                <a:srgbClr val="000000"/>
              </a:solidFill>
              <a:latin typeface="Arial"/>
              <a:ea typeface="Arial"/>
              <a:cs typeface="Arial"/>
              <a:sym typeface="Arial"/>
            </a:endParaRPr>
          </a:p>
        </p:txBody>
      </p:sp>
      <p:sp>
        <p:nvSpPr>
          <p:cNvPr id="151" name="Google Shape;151;p2"/>
          <p:cNvSpPr txBox="1"/>
          <p:nvPr/>
        </p:nvSpPr>
        <p:spPr>
          <a:xfrm>
            <a:off x="14976686" y="4976102"/>
            <a:ext cx="2794918" cy="2152139"/>
          </a:xfrm>
          <a:prstGeom prst="rect">
            <a:avLst/>
          </a:prstGeom>
          <a:noFill/>
          <a:ln>
            <a:noFill/>
          </a:ln>
        </p:spPr>
        <p:txBody>
          <a:bodyPr anchorCtr="0" anchor="t" bIns="0" lIns="0" spcFirstLastPara="1" rIns="0" wrap="square" tIns="0">
            <a:spAutoFit/>
          </a:bodyPr>
          <a:lstStyle/>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What’s currently being done, and why does it fall short?</a:t>
            </a:r>
            <a:endParaRPr b="0" i="0" sz="1400" u="none" cap="none" strike="noStrike">
              <a:solidFill>
                <a:srgbClr val="000000"/>
              </a:solidFill>
              <a:latin typeface="Arial"/>
              <a:ea typeface="Arial"/>
              <a:cs typeface="Arial"/>
              <a:sym typeface="Arial"/>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Example: “Current manual inspection methods are time-consuming, inconsistent, and miss early signs of disease.</a:t>
            </a:r>
            <a:endParaRPr b="0" i="0" sz="1400" u="none" cap="none" strike="noStrike">
              <a:solidFill>
                <a:srgbClr val="000000"/>
              </a:solidFill>
              <a:latin typeface="Arial"/>
              <a:ea typeface="Arial"/>
              <a:cs typeface="Arial"/>
              <a:sym typeface="Arial"/>
            </a:endParaRPr>
          </a:p>
        </p:txBody>
      </p:sp>
      <p:sp>
        <p:nvSpPr>
          <p:cNvPr id="152" name="Google Shape;152;p2"/>
          <p:cNvSpPr txBox="1"/>
          <p:nvPr/>
        </p:nvSpPr>
        <p:spPr>
          <a:xfrm>
            <a:off x="15186343" y="3918437"/>
            <a:ext cx="2250461" cy="933430"/>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Clr>
                <a:srgbClr val="000000"/>
              </a:buClr>
              <a:buSzPts val="1923"/>
              <a:buFont typeface="Arial"/>
              <a:buNone/>
            </a:pPr>
            <a:r>
              <a:rPr b="1" i="0" lang="en-US" sz="1923" u="none" cap="none" strike="noStrike">
                <a:solidFill>
                  <a:srgbClr val="343432"/>
                </a:solidFill>
                <a:latin typeface="Montserrat"/>
                <a:ea typeface="Montserrat"/>
                <a:cs typeface="Montserrat"/>
                <a:sym typeface="Montserrat"/>
              </a:rPr>
              <a:t>Current (Insufficient) Solutions</a:t>
            </a:r>
            <a:endParaRPr b="0" i="0" sz="1400" u="none" cap="none" strike="noStrike">
              <a:solidFill>
                <a:srgbClr val="000000"/>
              </a:solidFill>
              <a:latin typeface="Arial"/>
              <a:ea typeface="Arial"/>
              <a:cs typeface="Arial"/>
              <a:sym typeface="Arial"/>
            </a:endParaRPr>
          </a:p>
        </p:txBody>
      </p:sp>
      <p:sp>
        <p:nvSpPr>
          <p:cNvPr id="153" name="Google Shape;153;p2"/>
          <p:cNvSpPr txBox="1"/>
          <p:nvPr/>
        </p:nvSpPr>
        <p:spPr>
          <a:xfrm>
            <a:off x="13070599" y="9155925"/>
            <a:ext cx="4701000" cy="431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 Market Readiness (20%)</a:t>
            </a:r>
            <a:endParaRPr b="1" i="0" sz="1400" u="none" cap="none" strike="noStrike">
              <a:solidFill>
                <a:srgbClr val="000000"/>
              </a:solidFill>
              <a:latin typeface="Arial"/>
              <a:ea typeface="Arial"/>
              <a:cs typeface="Arial"/>
              <a:sym typeface="Arial"/>
            </a:endParaRPr>
          </a:p>
        </p:txBody>
      </p:sp>
      <p:sp>
        <p:nvSpPr>
          <p:cNvPr id="154" name="Google Shape;154;p2"/>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4">
              <a:alphaModFix/>
            </a:blip>
            <a:stretch>
              <a:fillRect b="0" l="0" r="0" t="0"/>
            </a:stretch>
          </a:blipFill>
          <a:ln>
            <a:noFill/>
          </a:ln>
        </p:spPr>
      </p:sp>
      <p:sp>
        <p:nvSpPr>
          <p:cNvPr id="155" name="Google Shape;155;p2"/>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grpSp>
        <p:nvGrpSpPr>
          <p:cNvPr id="160" name="Google Shape;160;p3"/>
          <p:cNvGrpSpPr/>
          <p:nvPr/>
        </p:nvGrpSpPr>
        <p:grpSpPr>
          <a:xfrm>
            <a:off x="-45582" y="-144661"/>
            <a:ext cx="7194690" cy="10431661"/>
            <a:chOff x="0" y="-38100"/>
            <a:chExt cx="1894898" cy="2747433"/>
          </a:xfrm>
        </p:grpSpPr>
        <p:sp>
          <p:nvSpPr>
            <p:cNvPr id="161" name="Google Shape;161;p3"/>
            <p:cNvSpPr/>
            <p:nvPr/>
          </p:nvSpPr>
          <p:spPr>
            <a:xfrm>
              <a:off x="0" y="0"/>
              <a:ext cx="1894898" cy="2709333"/>
            </a:xfrm>
            <a:custGeom>
              <a:rect b="b" l="l" r="r" t="t"/>
              <a:pathLst>
                <a:path extrusionOk="0" h="2709333" w="1894898">
                  <a:moveTo>
                    <a:pt x="0" y="0"/>
                  </a:moveTo>
                  <a:lnTo>
                    <a:pt x="1894898" y="0"/>
                  </a:lnTo>
                  <a:lnTo>
                    <a:pt x="1894898" y="2709333"/>
                  </a:lnTo>
                  <a:lnTo>
                    <a:pt x="0" y="2709333"/>
                  </a:lnTo>
                  <a:close/>
                </a:path>
              </a:pathLst>
            </a:custGeom>
            <a:solidFill>
              <a:srgbClr val="155C4F"/>
            </a:solidFill>
            <a:ln>
              <a:noFill/>
            </a:ln>
          </p:spPr>
        </p:sp>
        <p:sp>
          <p:nvSpPr>
            <p:cNvPr id="162" name="Google Shape;162;p3"/>
            <p:cNvSpPr txBox="1"/>
            <p:nvPr/>
          </p:nvSpPr>
          <p:spPr>
            <a:xfrm>
              <a:off x="0" y="-38100"/>
              <a:ext cx="1894898" cy="274743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63" name="Google Shape;163;p3"/>
          <p:cNvGrpSpPr/>
          <p:nvPr/>
        </p:nvGrpSpPr>
        <p:grpSpPr>
          <a:xfrm>
            <a:off x="7355942" y="48107"/>
            <a:ext cx="10533783" cy="701147"/>
            <a:chOff x="0" y="-38100"/>
            <a:chExt cx="2774330" cy="184664"/>
          </a:xfrm>
        </p:grpSpPr>
        <p:sp>
          <p:nvSpPr>
            <p:cNvPr id="164" name="Google Shape;164;p3"/>
            <p:cNvSpPr/>
            <p:nvPr/>
          </p:nvSpPr>
          <p:spPr>
            <a:xfrm>
              <a:off x="0" y="0"/>
              <a:ext cx="2774329" cy="146564"/>
            </a:xfrm>
            <a:custGeom>
              <a:rect b="b" l="l" r="r" t="t"/>
              <a:pathLst>
                <a:path extrusionOk="0" h="146564" w="2774329">
                  <a:moveTo>
                    <a:pt x="37483" y="0"/>
                  </a:moveTo>
                  <a:lnTo>
                    <a:pt x="2736847" y="0"/>
                  </a:lnTo>
                  <a:cubicBezTo>
                    <a:pt x="2746788" y="0"/>
                    <a:pt x="2756321" y="3949"/>
                    <a:pt x="2763351" y="10979"/>
                  </a:cubicBezTo>
                  <a:cubicBezTo>
                    <a:pt x="2770380" y="18008"/>
                    <a:pt x="2774329" y="27542"/>
                    <a:pt x="2774329" y="37483"/>
                  </a:cubicBezTo>
                  <a:lnTo>
                    <a:pt x="2774329" y="109081"/>
                  </a:lnTo>
                  <a:cubicBezTo>
                    <a:pt x="2774329" y="129783"/>
                    <a:pt x="2757548" y="146564"/>
                    <a:pt x="2736847" y="146564"/>
                  </a:cubicBezTo>
                  <a:lnTo>
                    <a:pt x="37483" y="146564"/>
                  </a:lnTo>
                  <a:cubicBezTo>
                    <a:pt x="27542" y="146564"/>
                    <a:pt x="18008" y="142615"/>
                    <a:pt x="10979" y="135586"/>
                  </a:cubicBezTo>
                  <a:cubicBezTo>
                    <a:pt x="3949" y="128556"/>
                    <a:pt x="0" y="119022"/>
                    <a:pt x="0" y="109081"/>
                  </a:cubicBezTo>
                  <a:lnTo>
                    <a:pt x="0" y="37483"/>
                  </a:lnTo>
                  <a:cubicBezTo>
                    <a:pt x="0" y="27542"/>
                    <a:pt x="3949" y="18008"/>
                    <a:pt x="10979" y="10979"/>
                  </a:cubicBezTo>
                  <a:cubicBezTo>
                    <a:pt x="18008" y="3949"/>
                    <a:pt x="27542" y="0"/>
                    <a:pt x="37483" y="0"/>
                  </a:cubicBezTo>
                  <a:close/>
                </a:path>
              </a:pathLst>
            </a:custGeom>
            <a:solidFill>
              <a:srgbClr val="E8ECE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3"/>
            <p:cNvSpPr txBox="1"/>
            <p:nvPr/>
          </p:nvSpPr>
          <p:spPr>
            <a:xfrm>
              <a:off x="0" y="-38100"/>
              <a:ext cx="2774330" cy="18466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66" name="Google Shape;166;p3"/>
          <p:cNvGrpSpPr/>
          <p:nvPr/>
        </p:nvGrpSpPr>
        <p:grpSpPr>
          <a:xfrm>
            <a:off x="7355950" y="713075"/>
            <a:ext cx="10650240" cy="4713890"/>
            <a:chOff x="0" y="-38100"/>
            <a:chExt cx="2804983" cy="1189295"/>
          </a:xfrm>
        </p:grpSpPr>
        <p:sp>
          <p:nvSpPr>
            <p:cNvPr id="167" name="Google Shape;167;p3"/>
            <p:cNvSpPr/>
            <p:nvPr/>
          </p:nvSpPr>
          <p:spPr>
            <a:xfrm>
              <a:off x="0" y="0"/>
              <a:ext cx="2804983" cy="1151195"/>
            </a:xfrm>
            <a:custGeom>
              <a:rect b="b" l="l" r="r" t="t"/>
              <a:pathLst>
                <a:path extrusionOk="0" h="1151195" w="2804983">
                  <a:moveTo>
                    <a:pt x="37073" y="0"/>
                  </a:moveTo>
                  <a:lnTo>
                    <a:pt x="2767910" y="0"/>
                  </a:lnTo>
                  <a:cubicBezTo>
                    <a:pt x="2777742" y="0"/>
                    <a:pt x="2787172" y="3906"/>
                    <a:pt x="2794124" y="10859"/>
                  </a:cubicBezTo>
                  <a:cubicBezTo>
                    <a:pt x="2801077" y="17811"/>
                    <a:pt x="2804983" y="27241"/>
                    <a:pt x="2804983" y="37073"/>
                  </a:cubicBezTo>
                  <a:lnTo>
                    <a:pt x="2804983" y="1114122"/>
                  </a:lnTo>
                  <a:cubicBezTo>
                    <a:pt x="2804983" y="1123954"/>
                    <a:pt x="2801077" y="1133384"/>
                    <a:pt x="2794124" y="1140337"/>
                  </a:cubicBezTo>
                  <a:cubicBezTo>
                    <a:pt x="2787172" y="1147289"/>
                    <a:pt x="2777742" y="1151195"/>
                    <a:pt x="2767910" y="1151195"/>
                  </a:cubicBezTo>
                  <a:lnTo>
                    <a:pt x="37073" y="1151195"/>
                  </a:lnTo>
                  <a:cubicBezTo>
                    <a:pt x="27241" y="1151195"/>
                    <a:pt x="17811" y="1147289"/>
                    <a:pt x="10859" y="1140337"/>
                  </a:cubicBezTo>
                  <a:cubicBezTo>
                    <a:pt x="3906" y="1133384"/>
                    <a:pt x="0" y="1123954"/>
                    <a:pt x="0" y="1114122"/>
                  </a:cubicBezTo>
                  <a:lnTo>
                    <a:pt x="0" y="37073"/>
                  </a:lnTo>
                  <a:cubicBezTo>
                    <a:pt x="0" y="27241"/>
                    <a:pt x="3906" y="17811"/>
                    <a:pt x="10859" y="10859"/>
                  </a:cubicBezTo>
                  <a:cubicBezTo>
                    <a:pt x="17811" y="3906"/>
                    <a:pt x="27241" y="0"/>
                    <a:pt x="37073" y="0"/>
                  </a:cubicBezTo>
                  <a:close/>
                </a:path>
              </a:pathLst>
            </a:custGeom>
            <a:solidFill>
              <a:srgbClr val="E8ECE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3"/>
            <p:cNvSpPr txBox="1"/>
            <p:nvPr/>
          </p:nvSpPr>
          <p:spPr>
            <a:xfrm>
              <a:off x="0" y="-38100"/>
              <a:ext cx="2804983" cy="118929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69" name="Google Shape;169;p3"/>
          <p:cNvGrpSpPr/>
          <p:nvPr/>
        </p:nvGrpSpPr>
        <p:grpSpPr>
          <a:xfrm>
            <a:off x="7396975" y="5328274"/>
            <a:ext cx="10650267" cy="4778905"/>
            <a:chOff x="0" y="-38100"/>
            <a:chExt cx="2778717" cy="1304393"/>
          </a:xfrm>
        </p:grpSpPr>
        <p:sp>
          <p:nvSpPr>
            <p:cNvPr id="170" name="Google Shape;170;p3"/>
            <p:cNvSpPr/>
            <p:nvPr/>
          </p:nvSpPr>
          <p:spPr>
            <a:xfrm>
              <a:off x="0" y="0"/>
              <a:ext cx="2778717" cy="1266293"/>
            </a:xfrm>
            <a:custGeom>
              <a:rect b="b" l="l" r="r" t="t"/>
              <a:pathLst>
                <a:path extrusionOk="0" h="1266293" w="2778717">
                  <a:moveTo>
                    <a:pt x="37424" y="0"/>
                  </a:moveTo>
                  <a:lnTo>
                    <a:pt x="2741293" y="0"/>
                  </a:lnTo>
                  <a:cubicBezTo>
                    <a:pt x="2751219" y="0"/>
                    <a:pt x="2760737" y="3943"/>
                    <a:pt x="2767756" y="10961"/>
                  </a:cubicBezTo>
                  <a:cubicBezTo>
                    <a:pt x="2774774" y="17980"/>
                    <a:pt x="2778717" y="27498"/>
                    <a:pt x="2778717" y="37424"/>
                  </a:cubicBezTo>
                  <a:lnTo>
                    <a:pt x="2778717" y="1228869"/>
                  </a:lnTo>
                  <a:cubicBezTo>
                    <a:pt x="2778717" y="1249538"/>
                    <a:pt x="2761962" y="1266293"/>
                    <a:pt x="2741293" y="1266293"/>
                  </a:cubicBezTo>
                  <a:lnTo>
                    <a:pt x="37424" y="1266293"/>
                  </a:lnTo>
                  <a:cubicBezTo>
                    <a:pt x="27498" y="1266293"/>
                    <a:pt x="17980" y="1262350"/>
                    <a:pt x="10961" y="1255332"/>
                  </a:cubicBezTo>
                  <a:cubicBezTo>
                    <a:pt x="3943" y="1248314"/>
                    <a:pt x="0" y="1238795"/>
                    <a:pt x="0" y="1228869"/>
                  </a:cubicBezTo>
                  <a:lnTo>
                    <a:pt x="0" y="37424"/>
                  </a:lnTo>
                  <a:cubicBezTo>
                    <a:pt x="0" y="27498"/>
                    <a:pt x="3943" y="17980"/>
                    <a:pt x="10961" y="10961"/>
                  </a:cubicBezTo>
                  <a:cubicBezTo>
                    <a:pt x="17980" y="3943"/>
                    <a:pt x="27498" y="0"/>
                    <a:pt x="37424" y="0"/>
                  </a:cubicBezTo>
                  <a:close/>
                </a:path>
              </a:pathLst>
            </a:custGeom>
            <a:solidFill>
              <a:srgbClr val="E8ECE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3"/>
            <p:cNvSpPr txBox="1"/>
            <p:nvPr/>
          </p:nvSpPr>
          <p:spPr>
            <a:xfrm>
              <a:off x="0" y="-38100"/>
              <a:ext cx="2778717" cy="130439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2" name="Google Shape;172;p3"/>
          <p:cNvSpPr/>
          <p:nvPr/>
        </p:nvSpPr>
        <p:spPr>
          <a:xfrm>
            <a:off x="174036" y="3790035"/>
            <a:ext cx="6755455" cy="4778859"/>
          </a:xfrm>
          <a:custGeom>
            <a:rect b="b" l="l" r="r" t="t"/>
            <a:pathLst>
              <a:path extrusionOk="0" h="4778859" w="6755455">
                <a:moveTo>
                  <a:pt x="0" y="0"/>
                </a:moveTo>
                <a:lnTo>
                  <a:pt x="6755455" y="0"/>
                </a:lnTo>
                <a:lnTo>
                  <a:pt x="6755455" y="4778859"/>
                </a:lnTo>
                <a:lnTo>
                  <a:pt x="0" y="4778859"/>
                </a:lnTo>
                <a:lnTo>
                  <a:pt x="0" y="0"/>
                </a:lnTo>
                <a:close/>
              </a:path>
            </a:pathLst>
          </a:custGeom>
          <a:blipFill rotWithShape="1">
            <a:blip r:embed="rId3">
              <a:alphaModFix/>
            </a:blip>
            <a:stretch>
              <a:fillRect b="0" l="0" r="0" t="0"/>
            </a:stretch>
          </a:blipFill>
          <a:ln>
            <a:noFill/>
          </a:ln>
        </p:spPr>
      </p:sp>
      <p:sp>
        <p:nvSpPr>
          <p:cNvPr id="173" name="Google Shape;173;p3"/>
          <p:cNvSpPr txBox="1"/>
          <p:nvPr/>
        </p:nvSpPr>
        <p:spPr>
          <a:xfrm>
            <a:off x="373977" y="230740"/>
            <a:ext cx="6555514" cy="302958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600"/>
              <a:buFont typeface="Arial"/>
              <a:buNone/>
            </a:pPr>
            <a:r>
              <a:rPr b="1" i="0" lang="en-US" sz="3600" u="none" cap="none" strike="noStrike">
                <a:solidFill>
                  <a:srgbClr val="FFFFFF"/>
                </a:solidFill>
                <a:latin typeface="Arial"/>
                <a:ea typeface="Arial"/>
                <a:cs typeface="Arial"/>
                <a:sym typeface="Arial"/>
              </a:rPr>
              <a:t>WHO NEEDS THIS? (CUSTOMER &amp; NEED IDENTIFICATION)</a:t>
            </a:r>
            <a:endParaRPr b="0" i="0" sz="1400" u="none" cap="none" strike="noStrike">
              <a:solidFill>
                <a:srgbClr val="000000"/>
              </a:solidFill>
              <a:latin typeface="Arial"/>
              <a:ea typeface="Arial"/>
              <a:cs typeface="Arial"/>
              <a:sym typeface="Arial"/>
            </a:endParaRPr>
          </a:p>
          <a:p>
            <a:pPr indent="0" lvl="0" marL="0" marR="0" rtl="0" algn="just">
              <a:lnSpc>
                <a:spcPct val="140025"/>
              </a:lnSpc>
              <a:spcBef>
                <a:spcPts val="0"/>
              </a:spcBef>
              <a:spcAft>
                <a:spcPts val="0"/>
              </a:spcAft>
              <a:buClr>
                <a:srgbClr val="000000"/>
              </a:buClr>
              <a:buSzPts val="1599"/>
              <a:buFont typeface="Arial"/>
              <a:buNone/>
            </a:pPr>
            <a:r>
              <a:rPr b="1" i="0" lang="en-US" sz="1599" u="none" cap="none" strike="noStrike">
                <a:solidFill>
                  <a:srgbClr val="FFFFFF"/>
                </a:solidFill>
                <a:latin typeface="Arial"/>
                <a:ea typeface="Arial"/>
                <a:cs typeface="Arial"/>
                <a:sym typeface="Arial"/>
              </a:rPr>
              <a:t>Purpose:</a:t>
            </a:r>
            <a:endParaRPr b="0" i="0" sz="1400" u="none" cap="none" strike="noStrike">
              <a:solidFill>
                <a:srgbClr val="000000"/>
              </a:solidFill>
              <a:latin typeface="Arial"/>
              <a:ea typeface="Arial"/>
              <a:cs typeface="Arial"/>
              <a:sym typeface="Arial"/>
            </a:endParaRPr>
          </a:p>
          <a:p>
            <a:pPr indent="0" lvl="0" marL="0" marR="0" rtl="0" algn="just">
              <a:lnSpc>
                <a:spcPct val="140025"/>
              </a:lnSpc>
              <a:spcBef>
                <a:spcPts val="0"/>
              </a:spcBef>
              <a:spcAft>
                <a:spcPts val="0"/>
              </a:spcAft>
              <a:buClr>
                <a:srgbClr val="000000"/>
              </a:buClr>
              <a:buSzPts val="1599"/>
              <a:buFont typeface="Arial"/>
              <a:buNone/>
            </a:pPr>
            <a:r>
              <a:rPr b="1" i="0" lang="en-US" sz="1599" u="none" cap="none" strike="noStrike">
                <a:solidFill>
                  <a:srgbClr val="FFFFFF"/>
                </a:solidFill>
                <a:latin typeface="Arial"/>
                <a:ea typeface="Arial"/>
                <a:cs typeface="Arial"/>
                <a:sym typeface="Arial"/>
              </a:rPr>
              <a:t>To identify your target customer segment(s) and clearly define their needs, frustrations, or gaps that your innovation is addressing.</a:t>
            </a:r>
            <a:endParaRPr b="0" i="0" sz="1400" u="none" cap="none" strike="noStrike">
              <a:solidFill>
                <a:srgbClr val="000000"/>
              </a:solidFill>
              <a:latin typeface="Arial"/>
              <a:ea typeface="Arial"/>
              <a:cs typeface="Arial"/>
              <a:sym typeface="Arial"/>
            </a:endParaRPr>
          </a:p>
        </p:txBody>
      </p:sp>
      <p:sp>
        <p:nvSpPr>
          <p:cNvPr id="174" name="Google Shape;174;p3"/>
          <p:cNvSpPr txBox="1"/>
          <p:nvPr/>
        </p:nvSpPr>
        <p:spPr>
          <a:xfrm>
            <a:off x="7690038" y="333873"/>
            <a:ext cx="5981400" cy="276900"/>
          </a:xfrm>
          <a:prstGeom prst="rect">
            <a:avLst/>
          </a:prstGeom>
          <a:noFill/>
          <a:ln>
            <a:noFill/>
          </a:ln>
        </p:spPr>
        <p:txBody>
          <a:bodyPr anchorCtr="0" anchor="t" bIns="0" lIns="0" spcFirstLastPara="1" rIns="0" wrap="square" tIns="0">
            <a:spAutoFit/>
          </a:bodyPr>
          <a:lstStyle/>
          <a:p>
            <a:pPr indent="0" lvl="0" marL="0" marR="0" rtl="0" algn="just">
              <a:lnSpc>
                <a:spcPct val="155030"/>
              </a:lnSpc>
              <a:spcBef>
                <a:spcPts val="0"/>
              </a:spcBef>
              <a:spcAft>
                <a:spcPts val="0"/>
              </a:spcAft>
              <a:buClr>
                <a:srgbClr val="000000"/>
              </a:buClr>
              <a:buSzPts val="1799"/>
              <a:buFont typeface="Arial"/>
              <a:buNone/>
            </a:pPr>
            <a:r>
              <a:rPr b="1" i="0" lang="en-US" sz="1799" u="none" cap="none" strike="noStrike">
                <a:solidFill>
                  <a:srgbClr val="000000"/>
                </a:solidFill>
                <a:latin typeface="Open Sans"/>
                <a:ea typeface="Open Sans"/>
                <a:cs typeface="Open Sans"/>
                <a:sym typeface="Open Sans"/>
              </a:rPr>
              <a:t>Specify your customer</a:t>
            </a:r>
            <a:endParaRPr b="0" i="0" sz="1400" u="none" cap="none" strike="noStrike">
              <a:solidFill>
                <a:srgbClr val="000000"/>
              </a:solidFill>
              <a:latin typeface="Arial"/>
              <a:ea typeface="Arial"/>
              <a:cs typeface="Arial"/>
              <a:sym typeface="Arial"/>
            </a:endParaRPr>
          </a:p>
        </p:txBody>
      </p:sp>
      <p:sp>
        <p:nvSpPr>
          <p:cNvPr id="175" name="Google Shape;175;p3"/>
          <p:cNvSpPr txBox="1"/>
          <p:nvPr/>
        </p:nvSpPr>
        <p:spPr>
          <a:xfrm>
            <a:off x="7496725" y="952350"/>
            <a:ext cx="10199700" cy="4309800"/>
          </a:xfrm>
          <a:prstGeom prst="rect">
            <a:avLst/>
          </a:prstGeom>
          <a:noFill/>
          <a:ln>
            <a:noFill/>
          </a:ln>
        </p:spPr>
        <p:txBody>
          <a:bodyPr anchorCtr="0" anchor="t" bIns="0" lIns="0" spcFirstLastPara="1" rIns="0" wrap="square" tIns="0">
            <a:spAutoFit/>
          </a:bodyPr>
          <a:lstStyle/>
          <a:p>
            <a:pPr indent="0" lvl="0" marL="0" marR="0" rtl="0" algn="just">
              <a:lnSpc>
                <a:spcPct val="150000"/>
              </a:lnSpc>
              <a:spcBef>
                <a:spcPts val="0"/>
              </a:spcBef>
              <a:spcAft>
                <a:spcPts val="0"/>
              </a:spcAft>
              <a:buClr>
                <a:srgbClr val="000000"/>
              </a:buClr>
              <a:buSzPts val="1750"/>
              <a:buFont typeface="Arial"/>
              <a:buNone/>
            </a:pPr>
            <a:r>
              <a:rPr b="1" i="0" lang="en-US" sz="1750" u="none" cap="none" strike="noStrike">
                <a:solidFill>
                  <a:srgbClr val="000000"/>
                </a:solidFill>
                <a:latin typeface="Open Sans"/>
                <a:ea typeface="Open Sans"/>
                <a:cs typeface="Open Sans"/>
                <a:sym typeface="Open Sans"/>
              </a:rPr>
              <a:t>Fill in the value proposition canvas</a:t>
            </a:r>
            <a:endParaRPr b="1" i="0" sz="1750" u="none" cap="none" strike="noStrike">
              <a:solidFill>
                <a:srgbClr val="000000"/>
              </a:solidFill>
              <a:latin typeface="Open Sans"/>
              <a:ea typeface="Open Sans"/>
              <a:cs typeface="Open Sans"/>
              <a:sym typeface="Open Sans"/>
            </a:endParaRPr>
          </a:p>
          <a:p>
            <a:pPr indent="-191135" lvl="1" marL="388620" marR="0" rtl="0" algn="just">
              <a:lnSpc>
                <a:spcPct val="150000"/>
              </a:lnSpc>
              <a:spcBef>
                <a:spcPts val="0"/>
              </a:spcBef>
              <a:spcAft>
                <a:spcPts val="0"/>
              </a:spcAft>
              <a:buClr>
                <a:srgbClr val="000000"/>
              </a:buClr>
              <a:buSzPts val="1750"/>
              <a:buFont typeface="Open Sans"/>
              <a:buAutoNum type="arabicPeriod"/>
            </a:pPr>
            <a:r>
              <a:rPr b="1" i="0" lang="en-US" sz="1750" u="none" cap="none" strike="noStrike">
                <a:solidFill>
                  <a:srgbClr val="000000"/>
                </a:solidFill>
                <a:latin typeface="Open Sans"/>
                <a:ea typeface="Open Sans"/>
                <a:cs typeface="Open Sans"/>
                <a:sym typeface="Open Sans"/>
              </a:rPr>
              <a:t>Products &amp; Services</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Focused on what the customer uses to get the job done. Example: “AI-powered handheld crop diagnostic scanner”</a:t>
            </a:r>
            <a:endParaRPr b="0" i="0" sz="175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750"/>
              <a:buFont typeface="Arial"/>
              <a:buNone/>
            </a:pPr>
            <a:r>
              <a:rPr b="0" i="0" lang="en-US" sz="1750" u="none" cap="none" strike="noStrike">
                <a:solidFill>
                  <a:srgbClr val="000000"/>
                </a:solidFill>
                <a:latin typeface="Open Sans"/>
                <a:ea typeface="Open Sans"/>
                <a:cs typeface="Open Sans"/>
                <a:sym typeface="Open Sans"/>
              </a:rPr>
              <a:t> </a:t>
            </a:r>
            <a:r>
              <a:rPr b="1" i="0" lang="en-US" sz="1750" u="none" cap="none" strike="noStrike">
                <a:solidFill>
                  <a:srgbClr val="000000"/>
                </a:solidFill>
                <a:latin typeface="Open Sans"/>
                <a:ea typeface="Open Sans"/>
                <a:cs typeface="Open Sans"/>
                <a:sym typeface="Open Sans"/>
              </a:rPr>
              <a:t>2</a:t>
            </a:r>
            <a:r>
              <a:rPr b="0" i="0" lang="en-US" sz="1750" u="none" cap="none" strike="noStrike">
                <a:solidFill>
                  <a:srgbClr val="000000"/>
                </a:solidFill>
                <a:latin typeface="Open Sans"/>
                <a:ea typeface="Open Sans"/>
                <a:cs typeface="Open Sans"/>
                <a:sym typeface="Open Sans"/>
              </a:rPr>
              <a:t>.  </a:t>
            </a:r>
            <a:r>
              <a:rPr b="1" i="0" lang="en-US" sz="1750" u="none" cap="none" strike="noStrike">
                <a:solidFill>
                  <a:srgbClr val="000000"/>
                </a:solidFill>
                <a:latin typeface="Open Sans"/>
                <a:ea typeface="Open Sans"/>
                <a:cs typeface="Open Sans"/>
                <a:sym typeface="Open Sans"/>
              </a:rPr>
              <a:t>Pain Relievers</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Specific ways your product removes barriers, frustrations, or costs. Directly mapped to the pains listed earlier. Example: “Eliminates guesswork and reduces dependency on expensive lab tests.</a:t>
            </a:r>
            <a:endParaRPr b="0" i="0" sz="1750" u="none" cap="none" strike="noStrike">
              <a:solidFill>
                <a:srgbClr val="000000"/>
              </a:solidFill>
              <a:latin typeface="Open Sans"/>
              <a:ea typeface="Open Sans"/>
              <a:cs typeface="Open Sans"/>
              <a:sym typeface="Open Sans"/>
            </a:endParaRPr>
          </a:p>
          <a:p>
            <a:pPr indent="0" lvl="0" marL="0" marR="0" rtl="0" algn="just">
              <a:lnSpc>
                <a:spcPct val="150000"/>
              </a:lnSpc>
              <a:spcBef>
                <a:spcPts val="0"/>
              </a:spcBef>
              <a:spcAft>
                <a:spcPts val="0"/>
              </a:spcAft>
              <a:buClr>
                <a:srgbClr val="000000"/>
              </a:buClr>
              <a:buSzPts val="1750"/>
              <a:buFont typeface="Arial"/>
              <a:buNone/>
            </a:pPr>
            <a:r>
              <a:rPr b="0" i="0" lang="en-US" sz="1750" u="none" cap="none" strike="noStrike">
                <a:solidFill>
                  <a:srgbClr val="000000"/>
                </a:solidFill>
                <a:latin typeface="Open Sans"/>
                <a:ea typeface="Open Sans"/>
                <a:cs typeface="Open Sans"/>
                <a:sym typeface="Open Sans"/>
              </a:rPr>
              <a:t> 3.  </a:t>
            </a:r>
            <a:r>
              <a:rPr b="1" i="0" lang="en-US" sz="1750" u="none" cap="none" strike="noStrike">
                <a:solidFill>
                  <a:srgbClr val="000000"/>
                </a:solidFill>
                <a:latin typeface="Open Sans"/>
                <a:ea typeface="Open Sans"/>
                <a:cs typeface="Open Sans"/>
                <a:sym typeface="Open Sans"/>
              </a:rPr>
              <a:t>Gain Creators</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Explains how your product improves the customer’s life or business. Example: “Increases productivity and improves income predictability”</a:t>
            </a:r>
            <a:endParaRPr b="0" i="0" sz="1750" u="none" cap="none" strike="noStrike">
              <a:solidFill>
                <a:srgbClr val="000000"/>
              </a:solidFill>
              <a:latin typeface="Arial"/>
              <a:ea typeface="Arial"/>
              <a:cs typeface="Arial"/>
              <a:sym typeface="Arial"/>
            </a:endParaRPr>
          </a:p>
        </p:txBody>
      </p:sp>
      <p:sp>
        <p:nvSpPr>
          <p:cNvPr id="176" name="Google Shape;176;p3"/>
          <p:cNvSpPr txBox="1"/>
          <p:nvPr/>
        </p:nvSpPr>
        <p:spPr>
          <a:xfrm>
            <a:off x="7581223" y="5681755"/>
            <a:ext cx="10199700" cy="4713900"/>
          </a:xfrm>
          <a:prstGeom prst="rect">
            <a:avLst/>
          </a:prstGeom>
          <a:noFill/>
          <a:ln>
            <a:noFill/>
          </a:ln>
        </p:spPr>
        <p:txBody>
          <a:bodyPr anchorCtr="0" anchor="t" bIns="0" lIns="0" spcFirstLastPara="1" rIns="0" wrap="square" tIns="0">
            <a:spAutoFit/>
          </a:bodyPr>
          <a:lstStyle/>
          <a:p>
            <a:pPr indent="0" lvl="0" marL="0" marR="0" rtl="0" algn="just">
              <a:lnSpc>
                <a:spcPct val="150000"/>
              </a:lnSpc>
              <a:spcBef>
                <a:spcPts val="0"/>
              </a:spcBef>
              <a:spcAft>
                <a:spcPts val="0"/>
              </a:spcAft>
              <a:buClr>
                <a:srgbClr val="000000"/>
              </a:buClr>
              <a:buSzPts val="1750"/>
              <a:buFont typeface="Arial"/>
              <a:buNone/>
            </a:pPr>
            <a:r>
              <a:rPr b="1" i="0" lang="en-US" sz="1750" u="none" cap="none" strike="noStrike">
                <a:solidFill>
                  <a:srgbClr val="000000"/>
                </a:solidFill>
                <a:latin typeface="Open Sans"/>
                <a:ea typeface="Open Sans"/>
                <a:cs typeface="Open Sans"/>
                <a:sym typeface="Open Sans"/>
              </a:rPr>
              <a:t>CUSTOMER PROFILE (Left column)</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Open Sans"/>
              <a:buAutoNum type="arabicPeriod"/>
            </a:pPr>
            <a:r>
              <a:rPr b="1" i="0" lang="en-US" sz="1750" u="none" cap="none" strike="noStrike">
                <a:solidFill>
                  <a:srgbClr val="000000"/>
                </a:solidFill>
                <a:latin typeface="Open Sans"/>
                <a:ea typeface="Open Sans"/>
                <a:cs typeface="Open Sans"/>
                <a:sym typeface="Open Sans"/>
              </a:rPr>
              <a:t>Customer Jobs </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Clearly describes what the customer is trying to accomplish (functionally, socially, emotionally</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What are your customers trying to get done? Example: “Ensure crop health without expert support”</a:t>
            </a:r>
            <a:endParaRPr b="0" i="0" sz="175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750"/>
              <a:buFont typeface="Arial"/>
              <a:buNone/>
            </a:pPr>
            <a:r>
              <a:rPr b="1" i="0" lang="en-US" sz="1750" u="none" cap="none" strike="noStrike">
                <a:solidFill>
                  <a:srgbClr val="000000"/>
                </a:solidFill>
                <a:latin typeface="Open Sans"/>
                <a:ea typeface="Open Sans"/>
                <a:cs typeface="Open Sans"/>
                <a:sym typeface="Open Sans"/>
              </a:rPr>
              <a:t> 2.  Pains</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Specific frustrations, inefficiencies, risks, or costs they face today. Example: “Can’t detect diseases early → leads to major yield loss”</a:t>
            </a:r>
            <a:endParaRPr b="0" i="0" sz="175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750"/>
              <a:buFont typeface="Arial"/>
              <a:buNone/>
            </a:pPr>
            <a:r>
              <a:rPr b="1" i="0" lang="en-US" sz="1750" u="none" cap="none" strike="noStrike">
                <a:solidFill>
                  <a:srgbClr val="000000"/>
                </a:solidFill>
                <a:latin typeface="Open Sans"/>
                <a:ea typeface="Open Sans"/>
                <a:cs typeface="Open Sans"/>
                <a:sym typeface="Open Sans"/>
              </a:rPr>
              <a:t> 3.  Gains</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Tangible and intangible outcomes the customer would love to have. Example: “Easy, low-cost, real-time diagnostics = peace of mind income security”</a:t>
            </a:r>
            <a:endParaRPr b="0" i="0" sz="175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750"/>
              <a:buFont typeface="Arial"/>
              <a:buNone/>
            </a:pPr>
            <a:r>
              <a:t/>
            </a:r>
            <a:endParaRPr b="0" i="0" sz="1750" u="none" cap="none" strike="noStrike">
              <a:solidFill>
                <a:srgbClr val="000000"/>
              </a:solidFill>
              <a:latin typeface="Open Sans"/>
              <a:ea typeface="Open Sans"/>
              <a:cs typeface="Open Sans"/>
              <a:sym typeface="Open Sans"/>
            </a:endParaRPr>
          </a:p>
        </p:txBody>
      </p:sp>
      <p:sp>
        <p:nvSpPr>
          <p:cNvPr id="177" name="Google Shape;177;p3"/>
          <p:cNvSpPr txBox="1"/>
          <p:nvPr/>
        </p:nvSpPr>
        <p:spPr>
          <a:xfrm>
            <a:off x="1554175" y="9268100"/>
            <a:ext cx="4303500" cy="431100"/>
          </a:xfrm>
          <a:prstGeom prst="rect">
            <a:avLst/>
          </a:prstGeom>
          <a:noFill/>
          <a:ln>
            <a:noFill/>
          </a:ln>
        </p:spPr>
        <p:txBody>
          <a:bodyPr anchorCtr="0" anchor="t" bIns="0" lIns="0" spcFirstLastPara="1" rIns="14525"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lt1"/>
                </a:solidFill>
                <a:latin typeface="Arial"/>
                <a:ea typeface="Arial"/>
                <a:cs typeface="Arial"/>
                <a:sym typeface="Arial"/>
              </a:rPr>
              <a:t>Mapped Rubric Criteria</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lt1"/>
                </a:solidFill>
                <a:latin typeface="Arial"/>
                <a:ea typeface="Arial"/>
                <a:cs typeface="Arial"/>
                <a:sym typeface="Arial"/>
              </a:rPr>
              <a:t> Market Readiness (20%)</a:t>
            </a:r>
            <a:endParaRPr b="0" i="0" sz="1400" u="none" cap="none" strike="noStrike">
              <a:solidFill>
                <a:schemeClr val="lt1"/>
              </a:solidFill>
              <a:latin typeface="Arial"/>
              <a:ea typeface="Arial"/>
              <a:cs typeface="Arial"/>
              <a:sym typeface="Arial"/>
            </a:endParaRPr>
          </a:p>
        </p:txBody>
      </p:sp>
      <p:sp>
        <p:nvSpPr>
          <p:cNvPr id="178" name="Google Shape;178;p3"/>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4">
              <a:alphaModFix/>
            </a:blip>
            <a:stretch>
              <a:fillRect b="0" l="0" r="0" t="0"/>
            </a:stretch>
          </a:blipFill>
          <a:ln>
            <a:noFill/>
          </a:ln>
        </p:spPr>
      </p:sp>
      <p:sp>
        <p:nvSpPr>
          <p:cNvPr id="179" name="Google Shape;179;p3"/>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4"/>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5" r="-12883" t="0"/>
            </a:stretch>
          </a:blipFill>
          <a:ln>
            <a:noFill/>
          </a:ln>
        </p:spPr>
      </p:sp>
      <p:grpSp>
        <p:nvGrpSpPr>
          <p:cNvPr id="185" name="Google Shape;185;p4"/>
          <p:cNvGrpSpPr/>
          <p:nvPr/>
        </p:nvGrpSpPr>
        <p:grpSpPr>
          <a:xfrm>
            <a:off x="16182676" y="-5177586"/>
            <a:ext cx="15805415" cy="9150677"/>
            <a:chOff x="1408" y="-66675"/>
            <a:chExt cx="1321641" cy="765175"/>
          </a:xfrm>
        </p:grpSpPr>
        <p:sp>
          <p:nvSpPr>
            <p:cNvPr id="186" name="Google Shape;186;p4"/>
            <p:cNvSpPr/>
            <p:nvPr/>
          </p:nvSpPr>
          <p:spPr>
            <a:xfrm>
              <a:off x="1408" y="0"/>
              <a:ext cx="1321641" cy="698500"/>
            </a:xfrm>
            <a:custGeom>
              <a:rect b="b" l="l" r="r" t="t"/>
              <a:pathLst>
                <a:path extrusionOk="0" h="698500" w="1321641">
                  <a:moveTo>
                    <a:pt x="1319362" y="355587"/>
                  </a:moveTo>
                  <a:lnTo>
                    <a:pt x="1123536" y="692163"/>
                  </a:lnTo>
                  <a:cubicBezTo>
                    <a:pt x="1121253" y="696086"/>
                    <a:pt x="1117056" y="698500"/>
                    <a:pt x="1112517" y="698500"/>
                  </a:cubicBezTo>
                  <a:lnTo>
                    <a:pt x="209124" y="698500"/>
                  </a:lnTo>
                  <a:cubicBezTo>
                    <a:pt x="204585" y="698500"/>
                    <a:pt x="200388" y="696086"/>
                    <a:pt x="198105" y="692163"/>
                  </a:cubicBezTo>
                  <a:lnTo>
                    <a:pt x="2279" y="355587"/>
                  </a:lnTo>
                  <a:cubicBezTo>
                    <a:pt x="0" y="351670"/>
                    <a:pt x="0" y="346830"/>
                    <a:pt x="2279" y="342913"/>
                  </a:cubicBezTo>
                  <a:lnTo>
                    <a:pt x="198105" y="6337"/>
                  </a:lnTo>
                  <a:cubicBezTo>
                    <a:pt x="200388" y="2414"/>
                    <a:pt x="204585" y="0"/>
                    <a:pt x="209124" y="0"/>
                  </a:cubicBezTo>
                  <a:lnTo>
                    <a:pt x="1112517" y="0"/>
                  </a:lnTo>
                  <a:cubicBezTo>
                    <a:pt x="1117056" y="0"/>
                    <a:pt x="1121253" y="2414"/>
                    <a:pt x="1123536" y="6337"/>
                  </a:cubicBezTo>
                  <a:lnTo>
                    <a:pt x="1319362" y="342913"/>
                  </a:lnTo>
                  <a:cubicBezTo>
                    <a:pt x="1321641" y="346830"/>
                    <a:pt x="1321641" y="351670"/>
                    <a:pt x="1319362" y="355587"/>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4"/>
            <p:cNvSpPr txBox="1"/>
            <p:nvPr/>
          </p:nvSpPr>
          <p:spPr>
            <a:xfrm>
              <a:off x="114300" y="-66675"/>
              <a:ext cx="1095857"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Dot Sign Seamless Pattern" id="188" name="Google Shape;188;p4"/>
          <p:cNvSpPr/>
          <p:nvPr/>
        </p:nvSpPr>
        <p:spPr>
          <a:xfrm>
            <a:off x="-465592" y="9677400"/>
            <a:ext cx="2085975" cy="818745"/>
          </a:xfrm>
          <a:custGeom>
            <a:rect b="b" l="l" r="r" t="t"/>
            <a:pathLst>
              <a:path extrusionOk="0" h="818745" w="2085975">
                <a:moveTo>
                  <a:pt x="0" y="0"/>
                </a:moveTo>
                <a:lnTo>
                  <a:pt x="2085975" y="0"/>
                </a:lnTo>
                <a:lnTo>
                  <a:pt x="2085975" y="818745"/>
                </a:lnTo>
                <a:lnTo>
                  <a:pt x="0" y="818745"/>
                </a:lnTo>
                <a:lnTo>
                  <a:pt x="0" y="0"/>
                </a:lnTo>
                <a:close/>
              </a:path>
            </a:pathLst>
          </a:custGeom>
          <a:blipFill rotWithShape="1">
            <a:blip r:embed="rId4">
              <a:alphaModFix/>
            </a:blip>
            <a:stretch>
              <a:fillRect b="0" l="0" r="0" t="0"/>
            </a:stretch>
          </a:blipFill>
          <a:ln>
            <a:noFill/>
          </a:ln>
        </p:spPr>
      </p:sp>
      <p:grpSp>
        <p:nvGrpSpPr>
          <p:cNvPr id="189" name="Google Shape;189;p4"/>
          <p:cNvGrpSpPr/>
          <p:nvPr/>
        </p:nvGrpSpPr>
        <p:grpSpPr>
          <a:xfrm>
            <a:off x="-3321865" y="-3260322"/>
            <a:ext cx="5059505" cy="4814703"/>
            <a:chOff x="4360" y="-66675"/>
            <a:chExt cx="804080" cy="765175"/>
          </a:xfrm>
        </p:grpSpPr>
        <p:sp>
          <p:nvSpPr>
            <p:cNvPr id="190" name="Google Shape;190;p4"/>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4"/>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192" name="Google Shape;192;p4"/>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5">
              <a:alphaModFix/>
            </a:blip>
            <a:stretch>
              <a:fillRect b="0" l="0" r="0" t="0"/>
            </a:stretch>
          </a:blipFill>
          <a:ln>
            <a:noFill/>
          </a:ln>
        </p:spPr>
      </p:sp>
      <p:sp>
        <p:nvSpPr>
          <p:cNvPr descr="Dot Shape Pattern" id="193" name="Google Shape;193;p4"/>
          <p:cNvSpPr/>
          <p:nvPr/>
        </p:nvSpPr>
        <p:spPr>
          <a:xfrm>
            <a:off x="15606108" y="-3344157"/>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6">
              <a:alphaModFix/>
            </a:blip>
            <a:stretch>
              <a:fillRect b="0" l="0" r="0" t="0"/>
            </a:stretch>
          </a:blipFill>
          <a:ln>
            <a:noFill/>
          </a:ln>
        </p:spPr>
      </p:sp>
      <p:sp>
        <p:nvSpPr>
          <p:cNvPr descr="Checkmark Icon in Hexagon Design" id="194" name="Google Shape;194;p4"/>
          <p:cNvSpPr/>
          <p:nvPr/>
        </p:nvSpPr>
        <p:spPr>
          <a:xfrm>
            <a:off x="16763764" y="916413"/>
            <a:ext cx="7141260" cy="6561033"/>
          </a:xfrm>
          <a:custGeom>
            <a:rect b="b" l="l" r="r" t="t"/>
            <a:pathLst>
              <a:path extrusionOk="0" h="6561033" w="7141260">
                <a:moveTo>
                  <a:pt x="0" y="0"/>
                </a:moveTo>
                <a:lnTo>
                  <a:pt x="7141260" y="0"/>
                </a:lnTo>
                <a:lnTo>
                  <a:pt x="7141260" y="6561033"/>
                </a:lnTo>
                <a:lnTo>
                  <a:pt x="0" y="6561033"/>
                </a:lnTo>
                <a:lnTo>
                  <a:pt x="0" y="0"/>
                </a:lnTo>
                <a:close/>
              </a:path>
            </a:pathLst>
          </a:custGeom>
          <a:blipFill rotWithShape="1">
            <a:blip r:embed="rId7">
              <a:alphaModFix amt="46000"/>
            </a:blip>
            <a:stretch>
              <a:fillRect b="0" l="0" r="0" t="0"/>
            </a:stretch>
          </a:blipFill>
          <a:ln>
            <a:noFill/>
          </a:ln>
        </p:spPr>
      </p:sp>
      <p:sp>
        <p:nvSpPr>
          <p:cNvPr id="195" name="Google Shape;195;p4"/>
          <p:cNvSpPr/>
          <p:nvPr/>
        </p:nvSpPr>
        <p:spPr>
          <a:xfrm>
            <a:off x="2504454" y="3309407"/>
            <a:ext cx="3885111" cy="4596411"/>
          </a:xfrm>
          <a:custGeom>
            <a:rect b="b" l="l" r="r" t="t"/>
            <a:pathLst>
              <a:path extrusionOk="0" h="4251498" w="3593574">
                <a:moveTo>
                  <a:pt x="3469114" y="4251497"/>
                </a:moveTo>
                <a:lnTo>
                  <a:pt x="124460" y="4251497"/>
                </a:lnTo>
                <a:cubicBezTo>
                  <a:pt x="55880" y="4251497"/>
                  <a:pt x="0" y="4195618"/>
                  <a:pt x="0" y="4127038"/>
                </a:cubicBezTo>
                <a:lnTo>
                  <a:pt x="0" y="124460"/>
                </a:lnTo>
                <a:cubicBezTo>
                  <a:pt x="0" y="55880"/>
                  <a:pt x="55880" y="0"/>
                  <a:pt x="124460" y="0"/>
                </a:cubicBezTo>
                <a:lnTo>
                  <a:pt x="3469114" y="0"/>
                </a:lnTo>
                <a:cubicBezTo>
                  <a:pt x="3537694" y="0"/>
                  <a:pt x="3593574" y="55880"/>
                  <a:pt x="3593574" y="124460"/>
                </a:cubicBezTo>
                <a:lnTo>
                  <a:pt x="3593574" y="4127038"/>
                </a:lnTo>
                <a:cubicBezTo>
                  <a:pt x="3593574" y="4195618"/>
                  <a:pt x="3537694" y="4251498"/>
                  <a:pt x="3469114" y="4251498"/>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4"/>
          <p:cNvSpPr txBox="1"/>
          <p:nvPr/>
        </p:nvSpPr>
        <p:spPr>
          <a:xfrm>
            <a:off x="2849829" y="3593671"/>
            <a:ext cx="3047536" cy="907415"/>
          </a:xfrm>
          <a:prstGeom prst="rect">
            <a:avLst/>
          </a:prstGeom>
          <a:noFill/>
          <a:ln>
            <a:noFill/>
          </a:ln>
        </p:spPr>
        <p:txBody>
          <a:bodyPr anchorCtr="0" anchor="t" bIns="0" lIns="0" spcFirstLastPara="1" rIns="0" wrap="square" tIns="0">
            <a:spAutoFit/>
          </a:bodyPr>
          <a:lstStyle/>
          <a:p>
            <a:pPr indent="-302260" lvl="1" marL="604519" marR="0" rtl="0" algn="ctr">
              <a:lnSpc>
                <a:spcPct val="130009"/>
              </a:lnSpc>
              <a:spcBef>
                <a:spcPts val="0"/>
              </a:spcBef>
              <a:spcAft>
                <a:spcPts val="0"/>
              </a:spcAft>
              <a:buClr>
                <a:srgbClr val="1D7363"/>
              </a:buClr>
              <a:buSzPts val="2799"/>
              <a:buFont typeface="Arial"/>
              <a:buAutoNum type="arabicPeriod"/>
            </a:pPr>
            <a:r>
              <a:rPr b="1" i="0" lang="en-US" sz="2799" u="none" cap="none" strike="noStrike">
                <a:solidFill>
                  <a:srgbClr val="1D7363"/>
                </a:solidFill>
                <a:latin typeface="Arial"/>
                <a:ea typeface="Arial"/>
                <a:cs typeface="Arial"/>
                <a:sym typeface="Arial"/>
              </a:rPr>
              <a:t>What is the Solution?</a:t>
            </a:r>
            <a:endParaRPr b="0" i="0" sz="1400" u="none" cap="none" strike="noStrike">
              <a:solidFill>
                <a:srgbClr val="000000"/>
              </a:solidFill>
              <a:latin typeface="Arial"/>
              <a:ea typeface="Arial"/>
              <a:cs typeface="Arial"/>
              <a:sym typeface="Arial"/>
            </a:endParaRPr>
          </a:p>
        </p:txBody>
      </p:sp>
      <p:sp>
        <p:nvSpPr>
          <p:cNvPr id="197" name="Google Shape;197;p4"/>
          <p:cNvSpPr txBox="1"/>
          <p:nvPr/>
        </p:nvSpPr>
        <p:spPr>
          <a:xfrm>
            <a:off x="2849825" y="4688328"/>
            <a:ext cx="3047700" cy="3569400"/>
          </a:xfrm>
          <a:prstGeom prst="rect">
            <a:avLst/>
          </a:prstGeom>
          <a:noFill/>
          <a:ln>
            <a:noFill/>
          </a:ln>
        </p:spPr>
        <p:txBody>
          <a:bodyPr anchorCtr="0" anchor="t" bIns="0" lIns="0" spcFirstLastPara="1" rIns="0" wrap="square" tIns="0">
            <a:spAutoFit/>
          </a:bodyPr>
          <a:lstStyle/>
          <a:p>
            <a:pPr indent="-172720" lvl="1" marL="345439" marR="0" rtl="0" algn="l">
              <a:lnSpc>
                <a:spcPct val="150031"/>
              </a:lnSpc>
              <a:spcBef>
                <a:spcPts val="0"/>
              </a:spcBef>
              <a:spcAft>
                <a:spcPts val="0"/>
              </a:spcAft>
              <a:buClr>
                <a:srgbClr val="23403D"/>
              </a:buClr>
              <a:buSzPts val="1599"/>
              <a:buFont typeface="Arial"/>
              <a:buChar char="•"/>
            </a:pPr>
            <a:r>
              <a:rPr b="0" i="0" lang="en-US" sz="1599" u="none" cap="none" strike="noStrike">
                <a:solidFill>
                  <a:srgbClr val="23403D"/>
                </a:solidFill>
                <a:latin typeface="Arial"/>
                <a:ea typeface="Arial"/>
                <a:cs typeface="Arial"/>
                <a:sym typeface="Arial"/>
              </a:rPr>
              <a:t>Briefly describe the product/system/process</a:t>
            </a:r>
            <a:endParaRPr b="0" i="0" sz="1400" u="none" cap="none" strike="noStrike">
              <a:solidFill>
                <a:srgbClr val="000000"/>
              </a:solidFill>
              <a:latin typeface="Arial"/>
              <a:ea typeface="Arial"/>
              <a:cs typeface="Arial"/>
              <a:sym typeface="Arial"/>
            </a:endParaRPr>
          </a:p>
          <a:p>
            <a:pPr indent="-172720" lvl="1" marL="345439" marR="0" rtl="0" algn="l">
              <a:lnSpc>
                <a:spcPct val="150031"/>
              </a:lnSpc>
              <a:spcBef>
                <a:spcPts val="0"/>
              </a:spcBef>
              <a:spcAft>
                <a:spcPts val="0"/>
              </a:spcAft>
              <a:buClr>
                <a:srgbClr val="23403D"/>
              </a:buClr>
              <a:buSzPts val="1599"/>
              <a:buFont typeface="Arial"/>
              <a:buChar char="•"/>
            </a:pPr>
            <a:r>
              <a:rPr b="0" i="0" lang="en-US" sz="1599" u="none" cap="none" strike="noStrike">
                <a:solidFill>
                  <a:srgbClr val="23403D"/>
                </a:solidFill>
                <a:latin typeface="Arial"/>
                <a:ea typeface="Arial"/>
                <a:cs typeface="Arial"/>
                <a:sym typeface="Arial"/>
              </a:rPr>
              <a:t>Mention version/status: Prototype? Beta? Pilot-ready?</a:t>
            </a:r>
            <a:endParaRPr b="0" i="0" sz="1400" u="none" cap="none" strike="noStrike">
              <a:solidFill>
                <a:srgbClr val="000000"/>
              </a:solidFill>
              <a:latin typeface="Arial"/>
              <a:ea typeface="Arial"/>
              <a:cs typeface="Arial"/>
              <a:sym typeface="Arial"/>
            </a:endParaRPr>
          </a:p>
          <a:p>
            <a:pPr indent="-172720" lvl="1" marL="345439" marR="0" rtl="0" algn="l">
              <a:lnSpc>
                <a:spcPct val="150031"/>
              </a:lnSpc>
              <a:spcBef>
                <a:spcPts val="0"/>
              </a:spcBef>
              <a:spcAft>
                <a:spcPts val="0"/>
              </a:spcAft>
              <a:buClr>
                <a:srgbClr val="23403D"/>
              </a:buClr>
              <a:buSzPts val="1599"/>
              <a:buFont typeface="Arial"/>
              <a:buChar char="•"/>
            </a:pPr>
            <a:r>
              <a:rPr b="0" i="0" lang="en-US" sz="1599" u="none" cap="none" strike="noStrike">
                <a:solidFill>
                  <a:srgbClr val="23403D"/>
                </a:solidFill>
                <a:latin typeface="Arial"/>
                <a:ea typeface="Arial"/>
                <a:cs typeface="Arial"/>
                <a:sym typeface="Arial"/>
              </a:rPr>
              <a:t>Example: This is a mobile biosensor platform for early food spoilage detection. Our current version is TRL 5 with bench-tested sensors.”</a:t>
            </a:r>
            <a:endParaRPr b="0" i="0" sz="1400" u="none" cap="none" strike="noStrike">
              <a:solidFill>
                <a:srgbClr val="000000"/>
              </a:solidFill>
              <a:latin typeface="Arial"/>
              <a:ea typeface="Arial"/>
              <a:cs typeface="Arial"/>
              <a:sym typeface="Arial"/>
            </a:endParaRPr>
          </a:p>
        </p:txBody>
      </p:sp>
      <p:sp>
        <p:nvSpPr>
          <p:cNvPr id="198" name="Google Shape;198;p4"/>
          <p:cNvSpPr/>
          <p:nvPr/>
        </p:nvSpPr>
        <p:spPr>
          <a:xfrm>
            <a:off x="6773168" y="2579418"/>
            <a:ext cx="3388048" cy="1459977"/>
          </a:xfrm>
          <a:custGeom>
            <a:rect b="b" l="l" r="r" t="t"/>
            <a:pathLst>
              <a:path extrusionOk="0" h="1350421" w="3133810">
                <a:moveTo>
                  <a:pt x="3009350" y="1350421"/>
                </a:moveTo>
                <a:lnTo>
                  <a:pt x="124460" y="1350421"/>
                </a:lnTo>
                <a:cubicBezTo>
                  <a:pt x="55880" y="1350421"/>
                  <a:pt x="0" y="1294541"/>
                  <a:pt x="0" y="1225961"/>
                </a:cubicBezTo>
                <a:lnTo>
                  <a:pt x="0" y="124460"/>
                </a:lnTo>
                <a:cubicBezTo>
                  <a:pt x="0" y="55880"/>
                  <a:pt x="55880" y="0"/>
                  <a:pt x="124460" y="0"/>
                </a:cubicBezTo>
                <a:lnTo>
                  <a:pt x="3009350" y="0"/>
                </a:lnTo>
                <a:cubicBezTo>
                  <a:pt x="3077930" y="0"/>
                  <a:pt x="3133810" y="55880"/>
                  <a:pt x="3133810" y="124460"/>
                </a:cubicBezTo>
                <a:lnTo>
                  <a:pt x="3133810" y="1225961"/>
                </a:lnTo>
                <a:cubicBezTo>
                  <a:pt x="3133810" y="1294541"/>
                  <a:pt x="3077930" y="1350421"/>
                  <a:pt x="3009350" y="135042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4"/>
          <p:cNvSpPr txBox="1"/>
          <p:nvPr/>
        </p:nvSpPr>
        <p:spPr>
          <a:xfrm>
            <a:off x="7138376" y="2863683"/>
            <a:ext cx="2657633" cy="907415"/>
          </a:xfrm>
          <a:prstGeom prst="rect">
            <a:avLst/>
          </a:prstGeom>
          <a:noFill/>
          <a:ln>
            <a:noFill/>
          </a:ln>
        </p:spPr>
        <p:txBody>
          <a:bodyPr anchorCtr="0" anchor="t" bIns="0" lIns="0" spcFirstLastPara="1" rIns="0" wrap="square" tIns="0">
            <a:spAutoFit/>
          </a:bodyPr>
          <a:lstStyle/>
          <a:p>
            <a:pPr indent="0" lvl="0" marL="0" marR="0" rtl="0" algn="ctr">
              <a:lnSpc>
                <a:spcPct val="130009"/>
              </a:lnSpc>
              <a:spcBef>
                <a:spcPts val="0"/>
              </a:spcBef>
              <a:spcAft>
                <a:spcPts val="0"/>
              </a:spcAft>
              <a:buClr>
                <a:srgbClr val="000000"/>
              </a:buClr>
              <a:buSzPts val="2799"/>
              <a:buFont typeface="Arial"/>
              <a:buNone/>
            </a:pPr>
            <a:r>
              <a:rPr b="1" i="0" lang="en-US" sz="2799" u="none" cap="none" strike="noStrike">
                <a:solidFill>
                  <a:srgbClr val="1D7363"/>
                </a:solidFill>
                <a:latin typeface="Arial"/>
                <a:ea typeface="Arial"/>
                <a:cs typeface="Arial"/>
                <a:sym typeface="Arial"/>
              </a:rPr>
              <a:t>2. Clear product picture</a:t>
            </a:r>
            <a:endParaRPr b="0" i="0" sz="1400" u="none" cap="none" strike="noStrike">
              <a:solidFill>
                <a:srgbClr val="000000"/>
              </a:solidFill>
              <a:latin typeface="Arial"/>
              <a:ea typeface="Arial"/>
              <a:cs typeface="Arial"/>
              <a:sym typeface="Arial"/>
            </a:endParaRPr>
          </a:p>
        </p:txBody>
      </p:sp>
      <p:sp>
        <p:nvSpPr>
          <p:cNvPr id="200" name="Google Shape;200;p4"/>
          <p:cNvSpPr/>
          <p:nvPr/>
        </p:nvSpPr>
        <p:spPr>
          <a:xfrm>
            <a:off x="6389575" y="4342150"/>
            <a:ext cx="4150921" cy="4243636"/>
          </a:xfrm>
          <a:custGeom>
            <a:rect b="b" l="l" r="r" t="t"/>
            <a:pathLst>
              <a:path extrusionOk="0" h="4341316" w="3843445">
                <a:moveTo>
                  <a:pt x="3718985" y="4341316"/>
                </a:moveTo>
                <a:lnTo>
                  <a:pt x="124460" y="4341316"/>
                </a:lnTo>
                <a:cubicBezTo>
                  <a:pt x="55880" y="4341316"/>
                  <a:pt x="0" y="4285436"/>
                  <a:pt x="0" y="4216856"/>
                </a:cubicBezTo>
                <a:lnTo>
                  <a:pt x="0" y="124460"/>
                </a:lnTo>
                <a:cubicBezTo>
                  <a:pt x="0" y="55880"/>
                  <a:pt x="55880" y="0"/>
                  <a:pt x="124460" y="0"/>
                </a:cubicBezTo>
                <a:lnTo>
                  <a:pt x="3718985" y="0"/>
                </a:lnTo>
                <a:cubicBezTo>
                  <a:pt x="3787565" y="0"/>
                  <a:pt x="3843445" y="55880"/>
                  <a:pt x="3843445" y="124460"/>
                </a:cubicBezTo>
                <a:lnTo>
                  <a:pt x="3843445" y="4216857"/>
                </a:lnTo>
                <a:cubicBezTo>
                  <a:pt x="3843445" y="4285436"/>
                  <a:pt x="3787565" y="4341316"/>
                  <a:pt x="3718985" y="4341316"/>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4"/>
          <p:cNvSpPr txBox="1"/>
          <p:nvPr/>
        </p:nvSpPr>
        <p:spPr>
          <a:xfrm>
            <a:off x="6837473" y="4626405"/>
            <a:ext cx="3259440" cy="907415"/>
          </a:xfrm>
          <a:prstGeom prst="rect">
            <a:avLst/>
          </a:prstGeom>
          <a:noFill/>
          <a:ln>
            <a:noFill/>
          </a:ln>
        </p:spPr>
        <p:txBody>
          <a:bodyPr anchorCtr="0" anchor="t" bIns="0" lIns="0" spcFirstLastPara="1" rIns="0" wrap="square" tIns="0">
            <a:spAutoFit/>
          </a:bodyPr>
          <a:lstStyle/>
          <a:p>
            <a:pPr indent="0" lvl="0" marL="0" marR="0" rtl="0" algn="ctr">
              <a:lnSpc>
                <a:spcPct val="130009"/>
              </a:lnSpc>
              <a:spcBef>
                <a:spcPts val="0"/>
              </a:spcBef>
              <a:spcAft>
                <a:spcPts val="0"/>
              </a:spcAft>
              <a:buClr>
                <a:srgbClr val="000000"/>
              </a:buClr>
              <a:buSzPts val="2799"/>
              <a:buFont typeface="Arial"/>
              <a:buNone/>
            </a:pPr>
            <a:r>
              <a:rPr b="1" i="0" lang="en-US" sz="2799" u="none" cap="none" strike="noStrike">
                <a:solidFill>
                  <a:srgbClr val="1D7363"/>
                </a:solidFill>
                <a:latin typeface="Arial"/>
                <a:ea typeface="Arial"/>
                <a:cs typeface="Arial"/>
                <a:sym typeface="Arial"/>
              </a:rPr>
              <a:t> 3. Unique Value Proposition</a:t>
            </a:r>
            <a:endParaRPr b="0" i="0" sz="1400" u="none" cap="none" strike="noStrike">
              <a:solidFill>
                <a:srgbClr val="000000"/>
              </a:solidFill>
              <a:latin typeface="Arial"/>
              <a:ea typeface="Arial"/>
              <a:cs typeface="Arial"/>
              <a:sym typeface="Arial"/>
            </a:endParaRPr>
          </a:p>
        </p:txBody>
      </p:sp>
      <p:sp>
        <p:nvSpPr>
          <p:cNvPr id="202" name="Google Shape;202;p4"/>
          <p:cNvSpPr txBox="1"/>
          <p:nvPr/>
        </p:nvSpPr>
        <p:spPr>
          <a:xfrm>
            <a:off x="6837473" y="5714795"/>
            <a:ext cx="3259500" cy="3140100"/>
          </a:xfrm>
          <a:prstGeom prst="rect">
            <a:avLst/>
          </a:prstGeom>
          <a:noFill/>
          <a:ln>
            <a:noFill/>
          </a:ln>
        </p:spPr>
        <p:txBody>
          <a:bodyPr anchorCtr="0" anchor="t" bIns="0" lIns="0" spcFirstLastPara="1" rIns="0" wrap="square" tIns="0">
            <a:spAutoFit/>
          </a:bodyPr>
          <a:lstStyle/>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What makes this better than alternatives?</a:t>
            </a:r>
            <a:endParaRPr b="0" i="0" sz="1550" u="none" cap="none" strike="noStrike">
              <a:solidFill>
                <a:srgbClr val="000000"/>
              </a:solidFill>
              <a:latin typeface="Arial"/>
              <a:ea typeface="Arial"/>
              <a:cs typeface="Arial"/>
              <a:sym typeface="Arial"/>
            </a:endParaRPr>
          </a:p>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Quantify where possible (speed, cost, outcome, compliance)</a:t>
            </a:r>
            <a:endParaRPr b="0" i="0" sz="1550" u="none" cap="none" strike="noStrike">
              <a:solidFill>
                <a:srgbClr val="000000"/>
              </a:solidFill>
              <a:latin typeface="Arial"/>
              <a:ea typeface="Arial"/>
              <a:cs typeface="Arial"/>
              <a:sym typeface="Arial"/>
            </a:endParaRPr>
          </a:p>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Example: “Our device reduces detection time from 6 hours to 5 minutes, at less than RM2 per test.”</a:t>
            </a:r>
            <a:endParaRPr b="0" i="0" sz="155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t/>
            </a:r>
            <a:endParaRPr b="0" i="0" sz="1800" u="none" cap="none" strike="noStrike">
              <a:solidFill>
                <a:srgbClr val="23403D"/>
              </a:solidFill>
              <a:latin typeface="Arial"/>
              <a:ea typeface="Arial"/>
              <a:cs typeface="Arial"/>
              <a:sym typeface="Arial"/>
            </a:endParaRPr>
          </a:p>
        </p:txBody>
      </p:sp>
      <p:sp>
        <p:nvSpPr>
          <p:cNvPr id="203" name="Google Shape;203;p4"/>
          <p:cNvSpPr/>
          <p:nvPr/>
        </p:nvSpPr>
        <p:spPr>
          <a:xfrm>
            <a:off x="10804150" y="2579424"/>
            <a:ext cx="4376530" cy="5818544"/>
          </a:xfrm>
          <a:custGeom>
            <a:rect b="b" l="l" r="r" t="t"/>
            <a:pathLst>
              <a:path extrusionOk="0" h="6239726" w="4052343">
                <a:moveTo>
                  <a:pt x="3927883" y="6239725"/>
                </a:moveTo>
                <a:lnTo>
                  <a:pt x="124460" y="6239725"/>
                </a:lnTo>
                <a:cubicBezTo>
                  <a:pt x="55880" y="6239725"/>
                  <a:pt x="0" y="6183845"/>
                  <a:pt x="0" y="6115265"/>
                </a:cubicBezTo>
                <a:lnTo>
                  <a:pt x="0" y="124460"/>
                </a:lnTo>
                <a:cubicBezTo>
                  <a:pt x="0" y="55880"/>
                  <a:pt x="55880" y="0"/>
                  <a:pt x="124460" y="0"/>
                </a:cubicBezTo>
                <a:lnTo>
                  <a:pt x="3927884" y="0"/>
                </a:lnTo>
                <a:cubicBezTo>
                  <a:pt x="3996463" y="0"/>
                  <a:pt x="4052343" y="55880"/>
                  <a:pt x="4052343" y="124460"/>
                </a:cubicBezTo>
                <a:lnTo>
                  <a:pt x="4052343" y="6115265"/>
                </a:lnTo>
                <a:cubicBezTo>
                  <a:pt x="4052343" y="6183845"/>
                  <a:pt x="3996463" y="6239726"/>
                  <a:pt x="3927884" y="6239726"/>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4"/>
          <p:cNvSpPr txBox="1"/>
          <p:nvPr/>
        </p:nvSpPr>
        <p:spPr>
          <a:xfrm>
            <a:off x="11067468" y="2863683"/>
            <a:ext cx="3803336" cy="907415"/>
          </a:xfrm>
          <a:prstGeom prst="rect">
            <a:avLst/>
          </a:prstGeom>
          <a:noFill/>
          <a:ln>
            <a:noFill/>
          </a:ln>
        </p:spPr>
        <p:txBody>
          <a:bodyPr anchorCtr="0" anchor="t" bIns="0" lIns="0" spcFirstLastPara="1" rIns="0" wrap="square" tIns="0">
            <a:spAutoFit/>
          </a:bodyPr>
          <a:lstStyle/>
          <a:p>
            <a:pPr indent="0" lvl="0" marL="0" marR="0" rtl="0" algn="ctr">
              <a:lnSpc>
                <a:spcPct val="130009"/>
              </a:lnSpc>
              <a:spcBef>
                <a:spcPts val="0"/>
              </a:spcBef>
              <a:spcAft>
                <a:spcPts val="0"/>
              </a:spcAft>
              <a:buClr>
                <a:srgbClr val="000000"/>
              </a:buClr>
              <a:buSzPts val="2799"/>
              <a:buFont typeface="Arial"/>
              <a:buNone/>
            </a:pPr>
            <a:r>
              <a:rPr b="1" i="0" lang="en-US" sz="2799" u="none" cap="none" strike="noStrike">
                <a:solidFill>
                  <a:srgbClr val="1D7363"/>
                </a:solidFill>
                <a:latin typeface="Arial"/>
                <a:ea typeface="Arial"/>
                <a:cs typeface="Arial"/>
                <a:sym typeface="Arial"/>
              </a:rPr>
              <a:t>4.  Backed by Proof-of-Concept</a:t>
            </a:r>
            <a:endParaRPr b="0" i="0" sz="1400" u="none" cap="none" strike="noStrike">
              <a:solidFill>
                <a:srgbClr val="000000"/>
              </a:solidFill>
              <a:latin typeface="Arial"/>
              <a:ea typeface="Arial"/>
              <a:cs typeface="Arial"/>
              <a:sym typeface="Arial"/>
            </a:endParaRPr>
          </a:p>
        </p:txBody>
      </p:sp>
      <p:sp>
        <p:nvSpPr>
          <p:cNvPr id="205" name="Google Shape;205;p4"/>
          <p:cNvSpPr txBox="1"/>
          <p:nvPr/>
        </p:nvSpPr>
        <p:spPr>
          <a:xfrm>
            <a:off x="11067468" y="3943185"/>
            <a:ext cx="3803400" cy="4571400"/>
          </a:xfrm>
          <a:prstGeom prst="rect">
            <a:avLst/>
          </a:prstGeom>
          <a:noFill/>
          <a:ln>
            <a:noFill/>
          </a:ln>
        </p:spPr>
        <p:txBody>
          <a:bodyPr anchorCtr="0" anchor="t" bIns="0" lIns="0" spcFirstLastPara="1" rIns="0" wrap="square" tIns="0">
            <a:spAutoFit/>
          </a:bodyPr>
          <a:lstStyle/>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Summarize validation work done (e.g., lab test, prototype, TRL level)</a:t>
            </a:r>
            <a:endParaRPr b="0" i="0" sz="1550" u="none" cap="none" strike="noStrike">
              <a:solidFill>
                <a:srgbClr val="000000"/>
              </a:solidFill>
              <a:latin typeface="Arial"/>
              <a:ea typeface="Arial"/>
              <a:cs typeface="Arial"/>
              <a:sym typeface="Arial"/>
            </a:endParaRPr>
          </a:p>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Include:</a:t>
            </a:r>
            <a:endParaRPr b="0" i="0" sz="1550" u="none" cap="none" strike="noStrike">
              <a:solidFill>
                <a:srgbClr val="000000"/>
              </a:solidFill>
              <a:latin typeface="Arial"/>
              <a:ea typeface="Arial"/>
              <a:cs typeface="Arial"/>
              <a:sym typeface="Arial"/>
            </a:endParaRPr>
          </a:p>
          <a:p>
            <a:pPr indent="-243205" lvl="2" marL="77724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Where it was tested (lab/pilot site)</a:t>
            </a:r>
            <a:endParaRPr b="0" i="0" sz="1550" u="none" cap="none" strike="noStrike">
              <a:solidFill>
                <a:srgbClr val="000000"/>
              </a:solidFill>
              <a:latin typeface="Arial"/>
              <a:ea typeface="Arial"/>
              <a:cs typeface="Arial"/>
              <a:sym typeface="Arial"/>
            </a:endParaRPr>
          </a:p>
          <a:p>
            <a:pPr indent="-243205" lvl="2" marL="77724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How it performed (data/metrics if possible)</a:t>
            </a:r>
            <a:endParaRPr b="0" i="0" sz="1550" u="none" cap="none" strike="noStrike">
              <a:solidFill>
                <a:srgbClr val="000000"/>
              </a:solidFill>
              <a:latin typeface="Arial"/>
              <a:ea typeface="Arial"/>
              <a:cs typeface="Arial"/>
              <a:sym typeface="Arial"/>
            </a:endParaRPr>
          </a:p>
          <a:p>
            <a:pPr indent="-243205" lvl="2" marL="77724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Feedback from early users or experts</a:t>
            </a:r>
            <a:endParaRPr b="0" i="0" sz="1550" u="none" cap="none" strike="noStrike">
              <a:solidFill>
                <a:srgbClr val="000000"/>
              </a:solidFill>
              <a:latin typeface="Arial"/>
              <a:ea typeface="Arial"/>
              <a:cs typeface="Arial"/>
              <a:sym typeface="Arial"/>
            </a:endParaRPr>
          </a:p>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Example: “The sensor was tested on 43 food samples in collaboration with MARDI. Achieved 92% accuracy vs gold-standard lab equipment.”</a:t>
            </a:r>
            <a:endParaRPr b="0" i="0" sz="155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t/>
            </a:r>
            <a:endParaRPr b="0" i="0" sz="1800" u="none" cap="none" strike="noStrike">
              <a:solidFill>
                <a:srgbClr val="23403D"/>
              </a:solidFill>
              <a:latin typeface="Arial"/>
              <a:ea typeface="Arial"/>
              <a:cs typeface="Arial"/>
              <a:sym typeface="Arial"/>
            </a:endParaRPr>
          </a:p>
        </p:txBody>
      </p:sp>
      <p:sp>
        <p:nvSpPr>
          <p:cNvPr id="206" name="Google Shape;206;p4"/>
          <p:cNvSpPr txBox="1"/>
          <p:nvPr/>
        </p:nvSpPr>
        <p:spPr>
          <a:xfrm>
            <a:off x="1134143" y="1095375"/>
            <a:ext cx="15629621" cy="11144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5600"/>
              <a:buFont typeface="Arial"/>
              <a:buNone/>
            </a:pPr>
            <a:r>
              <a:rPr b="1" i="0" lang="en-US" sz="5600" u="none" cap="none" strike="noStrike">
                <a:solidFill>
                  <a:srgbClr val="23403D"/>
                </a:solidFill>
                <a:latin typeface="Arial"/>
                <a:ea typeface="Arial"/>
                <a:cs typeface="Arial"/>
                <a:sym typeface="Arial"/>
              </a:rPr>
              <a:t>YOUR SOLUTION &amp; VALUE PROPOSITION</a:t>
            </a:r>
            <a:endParaRPr b="0" i="0" sz="14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800"/>
              <a:buFont typeface="Arial"/>
              <a:buNone/>
            </a:pPr>
            <a:r>
              <a:rPr b="1" i="0" lang="en-US" sz="1800" u="none" cap="none" strike="noStrike">
                <a:solidFill>
                  <a:srgbClr val="23403D"/>
                </a:solidFill>
                <a:latin typeface="Arial"/>
                <a:ea typeface="Arial"/>
                <a:cs typeface="Arial"/>
                <a:sym typeface="Arial"/>
              </a:rPr>
              <a:t>To explain what your innovation is, how it works, why it’s valuable, and how previous proof-of-concept (PoC) or lab results support its feasibility</a:t>
            </a:r>
            <a:endParaRPr b="0" i="0" sz="1400" u="none" cap="none" strike="noStrike">
              <a:solidFill>
                <a:srgbClr val="000000"/>
              </a:solidFill>
              <a:latin typeface="Arial"/>
              <a:ea typeface="Arial"/>
              <a:cs typeface="Arial"/>
              <a:sym typeface="Arial"/>
            </a:endParaRPr>
          </a:p>
        </p:txBody>
      </p:sp>
      <p:sp>
        <p:nvSpPr>
          <p:cNvPr id="207" name="Google Shape;207;p4"/>
          <p:cNvSpPr txBox="1"/>
          <p:nvPr/>
        </p:nvSpPr>
        <p:spPr>
          <a:xfrm>
            <a:off x="768599" y="9005425"/>
            <a:ext cx="3803400" cy="431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Market Readiness (20%)</a:t>
            </a:r>
            <a:endParaRPr b="1" i="0" sz="1400" u="none" cap="none" strike="noStrike">
              <a:solidFill>
                <a:srgbClr val="000000"/>
              </a:solidFill>
              <a:latin typeface="Arial"/>
              <a:ea typeface="Arial"/>
              <a:cs typeface="Arial"/>
              <a:sym typeface="Arial"/>
            </a:endParaRPr>
          </a:p>
        </p:txBody>
      </p:sp>
      <p:sp>
        <p:nvSpPr>
          <p:cNvPr id="208" name="Google Shape;208;p4"/>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8">
              <a:alphaModFix/>
            </a:blip>
            <a:stretch>
              <a:fillRect b="0" l="0" r="0" t="0"/>
            </a:stretch>
          </a:blipFill>
          <a:ln>
            <a:noFill/>
          </a:ln>
        </p:spPr>
      </p:sp>
      <p:sp>
        <p:nvSpPr>
          <p:cNvPr id="209" name="Google Shape;209;p4"/>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9">
              <a:alphaModFix/>
            </a:blip>
            <a:stretch>
              <a:fillRect b="0" l="0" r="0" t="0"/>
            </a:stretch>
          </a:blip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5"/>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5" r="-12883" t="0"/>
            </a:stretch>
          </a:blipFill>
          <a:ln>
            <a:noFill/>
          </a:ln>
        </p:spPr>
      </p:sp>
      <p:grpSp>
        <p:nvGrpSpPr>
          <p:cNvPr id="215" name="Google Shape;215;p5"/>
          <p:cNvGrpSpPr/>
          <p:nvPr/>
        </p:nvGrpSpPr>
        <p:grpSpPr>
          <a:xfrm rot="5400000">
            <a:off x="949279" y="2500239"/>
            <a:ext cx="425684" cy="382790"/>
            <a:chOff x="60851" y="89740"/>
            <a:chExt cx="691098" cy="621460"/>
          </a:xfrm>
        </p:grpSpPr>
        <p:sp>
          <p:nvSpPr>
            <p:cNvPr id="216" name="Google Shape;216;p5"/>
            <p:cNvSpPr/>
            <p:nvPr/>
          </p:nvSpPr>
          <p:spPr>
            <a:xfrm>
              <a:off x="60851" y="89740"/>
              <a:ext cx="691098" cy="621460"/>
            </a:xfrm>
            <a:custGeom>
              <a:rect b="b" l="l" r="r" t="t"/>
              <a:pathLst>
                <a:path extrusionOk="0" h="621460" w="691098">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1D7363">
                <a:alpha val="8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18" name="Google Shape;218;p5"/>
          <p:cNvGrpSpPr/>
          <p:nvPr/>
        </p:nvGrpSpPr>
        <p:grpSpPr>
          <a:xfrm rot="5400000">
            <a:off x="949279" y="4154947"/>
            <a:ext cx="425684" cy="382790"/>
            <a:chOff x="60851" y="89740"/>
            <a:chExt cx="691098" cy="621460"/>
          </a:xfrm>
        </p:grpSpPr>
        <p:sp>
          <p:nvSpPr>
            <p:cNvPr id="219" name="Google Shape;219;p5"/>
            <p:cNvSpPr/>
            <p:nvPr/>
          </p:nvSpPr>
          <p:spPr>
            <a:xfrm>
              <a:off x="60851" y="89740"/>
              <a:ext cx="691098" cy="621460"/>
            </a:xfrm>
            <a:custGeom>
              <a:rect b="b" l="l" r="r" t="t"/>
              <a:pathLst>
                <a:path extrusionOk="0" h="621460" w="691098">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1D7363">
                <a:alpha val="8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21" name="Google Shape;221;p5"/>
          <p:cNvGrpSpPr/>
          <p:nvPr/>
        </p:nvGrpSpPr>
        <p:grpSpPr>
          <a:xfrm>
            <a:off x="16623753" y="-3678396"/>
            <a:ext cx="10845650" cy="9531214"/>
            <a:chOff x="10933" y="16124"/>
            <a:chExt cx="790933" cy="695076"/>
          </a:xfrm>
        </p:grpSpPr>
        <p:sp>
          <p:nvSpPr>
            <p:cNvPr id="222" name="Google Shape;222;p5"/>
            <p:cNvSpPr/>
            <p:nvPr/>
          </p:nvSpPr>
          <p:spPr>
            <a:xfrm>
              <a:off x="10933" y="16124"/>
              <a:ext cx="790933" cy="695076"/>
            </a:xfrm>
            <a:custGeom>
              <a:rect b="b" l="l" r="r" t="t"/>
              <a:pathLst>
                <a:path extrusionOk="0" h="695076" w="790933">
                  <a:moveTo>
                    <a:pt x="409252" y="8000"/>
                  </a:moveTo>
                  <a:lnTo>
                    <a:pt x="788082" y="670952"/>
                  </a:lnTo>
                  <a:cubicBezTo>
                    <a:pt x="790934" y="675942"/>
                    <a:pt x="790913" y="682074"/>
                    <a:pt x="788028" y="687045"/>
                  </a:cubicBezTo>
                  <a:cubicBezTo>
                    <a:pt x="785143" y="692016"/>
                    <a:pt x="779830" y="695076"/>
                    <a:pt x="774082" y="695076"/>
                  </a:cubicBezTo>
                  <a:lnTo>
                    <a:pt x="16852" y="695076"/>
                  </a:lnTo>
                  <a:cubicBezTo>
                    <a:pt x="11104" y="695076"/>
                    <a:pt x="5791" y="692016"/>
                    <a:pt x="2906" y="687045"/>
                  </a:cubicBezTo>
                  <a:cubicBezTo>
                    <a:pt x="21" y="682074"/>
                    <a:pt x="0" y="675942"/>
                    <a:pt x="2852" y="670952"/>
                  </a:cubicBezTo>
                  <a:lnTo>
                    <a:pt x="381682" y="8000"/>
                  </a:lnTo>
                  <a:cubicBezTo>
                    <a:pt x="384509" y="3053"/>
                    <a:pt x="389769" y="0"/>
                    <a:pt x="395467" y="0"/>
                  </a:cubicBezTo>
                  <a:cubicBezTo>
                    <a:pt x="401165" y="0"/>
                    <a:pt x="406425" y="3053"/>
                    <a:pt x="409252" y="8000"/>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24" name="Google Shape;224;p5"/>
          <p:cNvGrpSpPr/>
          <p:nvPr/>
        </p:nvGrpSpPr>
        <p:grpSpPr>
          <a:xfrm rot="10800000">
            <a:off x="16379054" y="-142172"/>
            <a:ext cx="3880287" cy="3436517"/>
            <a:chOff x="29152" y="42992"/>
            <a:chExt cx="754496" cy="668208"/>
          </a:xfrm>
        </p:grpSpPr>
        <p:sp>
          <p:nvSpPr>
            <p:cNvPr id="225" name="Google Shape;225;p5"/>
            <p:cNvSpPr/>
            <p:nvPr/>
          </p:nvSpPr>
          <p:spPr>
            <a:xfrm>
              <a:off x="29152" y="42992"/>
              <a:ext cx="754496" cy="668208"/>
            </a:xfrm>
            <a:custGeom>
              <a:rect b="b" l="l" r="r" t="t"/>
              <a:pathLst>
                <a:path extrusionOk="0" h="668208" w="754496">
                  <a:moveTo>
                    <a:pt x="414003" y="21330"/>
                  </a:moveTo>
                  <a:lnTo>
                    <a:pt x="746893" y="603886"/>
                  </a:lnTo>
                  <a:cubicBezTo>
                    <a:pt x="754496" y="617192"/>
                    <a:pt x="754441" y="633540"/>
                    <a:pt x="746749" y="646795"/>
                  </a:cubicBezTo>
                  <a:cubicBezTo>
                    <a:pt x="739057" y="660050"/>
                    <a:pt x="724890" y="668208"/>
                    <a:pt x="709565" y="668208"/>
                  </a:cubicBezTo>
                  <a:lnTo>
                    <a:pt x="44931" y="668208"/>
                  </a:lnTo>
                  <a:cubicBezTo>
                    <a:pt x="29606" y="668208"/>
                    <a:pt x="15439" y="660050"/>
                    <a:pt x="7747" y="646795"/>
                  </a:cubicBezTo>
                  <a:cubicBezTo>
                    <a:pt x="55" y="633540"/>
                    <a:pt x="0" y="617192"/>
                    <a:pt x="7603" y="603886"/>
                  </a:cubicBezTo>
                  <a:lnTo>
                    <a:pt x="340493" y="21330"/>
                  </a:lnTo>
                  <a:cubicBezTo>
                    <a:pt x="348030" y="8140"/>
                    <a:pt x="362056" y="0"/>
                    <a:pt x="377248" y="0"/>
                  </a:cubicBezTo>
                  <a:cubicBezTo>
                    <a:pt x="392440" y="0"/>
                    <a:pt x="406466" y="8140"/>
                    <a:pt x="414003" y="21330"/>
                  </a:cubicBezTo>
                  <a:close/>
                </a:path>
              </a:pathLst>
            </a:custGeom>
            <a:solidFill>
              <a:srgbClr val="1D7363">
                <a:alpha val="8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27" name="Google Shape;227;p5"/>
          <p:cNvGrpSpPr/>
          <p:nvPr/>
        </p:nvGrpSpPr>
        <p:grpSpPr>
          <a:xfrm>
            <a:off x="17446458" y="3474640"/>
            <a:ext cx="8494332" cy="7473815"/>
            <a:chOff x="13857" y="20435"/>
            <a:chExt cx="785086" cy="690765"/>
          </a:xfrm>
        </p:grpSpPr>
        <p:sp>
          <p:nvSpPr>
            <p:cNvPr id="228" name="Google Shape;228;p5"/>
            <p:cNvSpPr/>
            <p:nvPr/>
          </p:nvSpPr>
          <p:spPr>
            <a:xfrm>
              <a:off x="13857" y="20435"/>
              <a:ext cx="785086" cy="690765"/>
            </a:xfrm>
            <a:custGeom>
              <a:rect b="b" l="l" r="r" t="t"/>
              <a:pathLst>
                <a:path extrusionOk="0" h="690765" w="785086">
                  <a:moveTo>
                    <a:pt x="410014" y="10139"/>
                  </a:moveTo>
                  <a:lnTo>
                    <a:pt x="781472" y="660191"/>
                  </a:lnTo>
                  <a:cubicBezTo>
                    <a:pt x="785086" y="666516"/>
                    <a:pt x="785060" y="674286"/>
                    <a:pt x="781404" y="680587"/>
                  </a:cubicBezTo>
                  <a:cubicBezTo>
                    <a:pt x="777748" y="686887"/>
                    <a:pt x="771014" y="690765"/>
                    <a:pt x="763729" y="690765"/>
                  </a:cubicBezTo>
                  <a:lnTo>
                    <a:pt x="21357" y="690765"/>
                  </a:lnTo>
                  <a:cubicBezTo>
                    <a:pt x="14072" y="690765"/>
                    <a:pt x="7338" y="686887"/>
                    <a:pt x="3682" y="680587"/>
                  </a:cubicBezTo>
                  <a:cubicBezTo>
                    <a:pt x="26" y="674286"/>
                    <a:pt x="0" y="666516"/>
                    <a:pt x="3614" y="660191"/>
                  </a:cubicBezTo>
                  <a:lnTo>
                    <a:pt x="375072" y="10139"/>
                  </a:lnTo>
                  <a:cubicBezTo>
                    <a:pt x="378655" y="3870"/>
                    <a:pt x="385322" y="0"/>
                    <a:pt x="392543" y="0"/>
                  </a:cubicBezTo>
                  <a:cubicBezTo>
                    <a:pt x="399764" y="0"/>
                    <a:pt x="406431" y="3870"/>
                    <a:pt x="410014" y="10139"/>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0" name="Google Shape;230;p5"/>
          <p:cNvGrpSpPr/>
          <p:nvPr/>
        </p:nvGrpSpPr>
        <p:grpSpPr>
          <a:xfrm>
            <a:off x="16623757" y="8103001"/>
            <a:ext cx="3585526" cy="3178599"/>
            <a:chOff x="31363" y="46254"/>
            <a:chExt cx="750073" cy="664946"/>
          </a:xfrm>
        </p:grpSpPr>
        <p:sp>
          <p:nvSpPr>
            <p:cNvPr id="231" name="Google Shape;231;p5"/>
            <p:cNvSpPr/>
            <p:nvPr/>
          </p:nvSpPr>
          <p:spPr>
            <a:xfrm>
              <a:off x="31363" y="46254"/>
              <a:ext cx="750073" cy="664946"/>
            </a:xfrm>
            <a:custGeom>
              <a:rect b="b" l="l" r="r" t="t"/>
              <a:pathLst>
                <a:path extrusionOk="0" h="664946" w="750073">
                  <a:moveTo>
                    <a:pt x="414581" y="22948"/>
                  </a:moveTo>
                  <a:lnTo>
                    <a:pt x="741893" y="595744"/>
                  </a:lnTo>
                  <a:cubicBezTo>
                    <a:pt x="750074" y="610060"/>
                    <a:pt x="750015" y="627648"/>
                    <a:pt x="741739" y="641908"/>
                  </a:cubicBezTo>
                  <a:cubicBezTo>
                    <a:pt x="733463" y="656169"/>
                    <a:pt x="718222" y="664946"/>
                    <a:pt x="701734" y="664946"/>
                  </a:cubicBezTo>
                  <a:lnTo>
                    <a:pt x="48340" y="664946"/>
                  </a:lnTo>
                  <a:cubicBezTo>
                    <a:pt x="31852" y="664946"/>
                    <a:pt x="16611" y="656169"/>
                    <a:pt x="8335" y="641908"/>
                  </a:cubicBezTo>
                  <a:cubicBezTo>
                    <a:pt x="59" y="627648"/>
                    <a:pt x="0" y="610060"/>
                    <a:pt x="8181" y="595744"/>
                  </a:cubicBezTo>
                  <a:lnTo>
                    <a:pt x="335493" y="22948"/>
                  </a:lnTo>
                  <a:cubicBezTo>
                    <a:pt x="343602" y="8757"/>
                    <a:pt x="358693" y="0"/>
                    <a:pt x="375037" y="0"/>
                  </a:cubicBezTo>
                  <a:cubicBezTo>
                    <a:pt x="391381" y="0"/>
                    <a:pt x="406472" y="8757"/>
                    <a:pt x="414581" y="22948"/>
                  </a:cubicBezTo>
                  <a:close/>
                </a:path>
              </a:pathLst>
            </a:custGeom>
            <a:solidFill>
              <a:srgbClr val="1D7363">
                <a:alpha val="8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Dot Sign Seamless Pattern" id="233" name="Google Shape;233;p5"/>
          <p:cNvSpPr/>
          <p:nvPr/>
        </p:nvSpPr>
        <p:spPr>
          <a:xfrm>
            <a:off x="-465592" y="9702769"/>
            <a:ext cx="2021342" cy="793377"/>
          </a:xfrm>
          <a:custGeom>
            <a:rect b="b" l="l" r="r" t="t"/>
            <a:pathLst>
              <a:path extrusionOk="0" h="793377" w="2021342">
                <a:moveTo>
                  <a:pt x="0" y="0"/>
                </a:moveTo>
                <a:lnTo>
                  <a:pt x="2021342" y="0"/>
                </a:lnTo>
                <a:lnTo>
                  <a:pt x="2021342" y="793376"/>
                </a:lnTo>
                <a:lnTo>
                  <a:pt x="0" y="793376"/>
                </a:lnTo>
                <a:lnTo>
                  <a:pt x="0" y="0"/>
                </a:lnTo>
                <a:close/>
              </a:path>
            </a:pathLst>
          </a:custGeom>
          <a:blipFill rotWithShape="1">
            <a:blip r:embed="rId4">
              <a:alphaModFix/>
            </a:blip>
            <a:stretch>
              <a:fillRect b="0" l="0" r="0" t="0"/>
            </a:stretch>
          </a:blipFill>
          <a:ln>
            <a:noFill/>
          </a:ln>
        </p:spPr>
      </p:sp>
      <p:sp>
        <p:nvSpPr>
          <p:cNvPr descr="Abstract Wavy Line" id="234" name="Google Shape;234;p5"/>
          <p:cNvSpPr/>
          <p:nvPr/>
        </p:nvSpPr>
        <p:spPr>
          <a:xfrm flipH="1" rot="-2199196">
            <a:off x="-1587894" y="-1960574"/>
            <a:ext cx="3285470" cy="3108876"/>
          </a:xfrm>
          <a:custGeom>
            <a:rect b="b" l="l" r="r" t="t"/>
            <a:pathLst>
              <a:path extrusionOk="0" h="3108876" w="3285470">
                <a:moveTo>
                  <a:pt x="3285469" y="0"/>
                </a:moveTo>
                <a:lnTo>
                  <a:pt x="0" y="0"/>
                </a:lnTo>
                <a:lnTo>
                  <a:pt x="0" y="3108876"/>
                </a:lnTo>
                <a:lnTo>
                  <a:pt x="3285469" y="3108876"/>
                </a:lnTo>
                <a:lnTo>
                  <a:pt x="3285469" y="0"/>
                </a:lnTo>
                <a:close/>
              </a:path>
            </a:pathLst>
          </a:custGeom>
          <a:blipFill rotWithShape="1">
            <a:blip r:embed="rId5">
              <a:alphaModFix amt="50000"/>
            </a:blip>
            <a:stretch>
              <a:fillRect b="0" l="0" r="0" t="0"/>
            </a:stretch>
          </a:blipFill>
          <a:ln>
            <a:noFill/>
          </a:ln>
        </p:spPr>
      </p:sp>
      <p:sp>
        <p:nvSpPr>
          <p:cNvPr descr="Abstract Dots Pattern" id="235" name="Google Shape;235;p5"/>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6">
              <a:alphaModFix/>
            </a:blip>
            <a:stretch>
              <a:fillRect b="0" l="0" r="0" t="0"/>
            </a:stretch>
          </a:blipFill>
          <a:ln>
            <a:noFill/>
          </a:ln>
        </p:spPr>
      </p:sp>
      <p:sp>
        <p:nvSpPr>
          <p:cNvPr descr="Dot Shape Pattern" id="236" name="Google Shape;236;p5"/>
          <p:cNvSpPr/>
          <p:nvPr/>
        </p:nvSpPr>
        <p:spPr>
          <a:xfrm>
            <a:off x="15589279" y="-3465610"/>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7">
              <a:alphaModFix/>
            </a:blip>
            <a:stretch>
              <a:fillRect b="0" l="0" r="0" t="0"/>
            </a:stretch>
          </a:blipFill>
          <a:ln>
            <a:noFill/>
          </a:ln>
        </p:spPr>
      </p:sp>
      <p:sp>
        <p:nvSpPr>
          <p:cNvPr id="237" name="Google Shape;237;p5"/>
          <p:cNvSpPr/>
          <p:nvPr/>
        </p:nvSpPr>
        <p:spPr>
          <a:xfrm>
            <a:off x="1934975" y="3717575"/>
            <a:ext cx="4557299" cy="5277557"/>
          </a:xfrm>
          <a:custGeom>
            <a:rect b="b" l="l" r="r" t="t"/>
            <a:pathLst>
              <a:path extrusionOk="0" h="3677740" w="3525957">
                <a:moveTo>
                  <a:pt x="3401497" y="3677740"/>
                </a:moveTo>
                <a:lnTo>
                  <a:pt x="124460" y="3677740"/>
                </a:lnTo>
                <a:cubicBezTo>
                  <a:pt x="55880" y="3677740"/>
                  <a:pt x="0" y="3621860"/>
                  <a:pt x="0" y="3553280"/>
                </a:cubicBezTo>
                <a:lnTo>
                  <a:pt x="0" y="124460"/>
                </a:lnTo>
                <a:cubicBezTo>
                  <a:pt x="0" y="55880"/>
                  <a:pt x="55880" y="0"/>
                  <a:pt x="124460" y="0"/>
                </a:cubicBezTo>
                <a:lnTo>
                  <a:pt x="3401497" y="0"/>
                </a:lnTo>
                <a:cubicBezTo>
                  <a:pt x="3470077" y="0"/>
                  <a:pt x="3525957" y="55880"/>
                  <a:pt x="3525957" y="124460"/>
                </a:cubicBezTo>
                <a:lnTo>
                  <a:pt x="3525957" y="3553280"/>
                </a:lnTo>
                <a:cubicBezTo>
                  <a:pt x="3525957" y="3621860"/>
                  <a:pt x="3470077" y="3677740"/>
                  <a:pt x="3401497" y="3677740"/>
                </a:cubicBezTo>
                <a:close/>
              </a:path>
            </a:pathLst>
          </a:custGeom>
          <a:solidFill>
            <a:srgbClr val="E9E9E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5"/>
          <p:cNvSpPr txBox="1"/>
          <p:nvPr/>
        </p:nvSpPr>
        <p:spPr>
          <a:xfrm>
            <a:off x="2093850" y="3953150"/>
            <a:ext cx="4200000" cy="48990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none" cap="none" strike="noStrike">
                <a:solidFill>
                  <a:srgbClr val="23403D"/>
                </a:solidFill>
                <a:latin typeface="Arial"/>
                <a:ea typeface="Arial"/>
                <a:cs typeface="Arial"/>
                <a:sym typeface="Arial"/>
              </a:rPr>
              <a:t>Formal Market Data (Secondary Data)</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Cite credible market research, policy reports, or industry analysis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Focus on size, growth, trends, pain points. Example: “According to Frost &amp; Sullivan (2023), the Southeast Asian rapid diagnostic food-tech market is expected to grow at 12.6% CAGR, reaching RM980 million by 2028.”</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Display Option:</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Bar chart or bullet summary of key metrics from the report</a:t>
            </a:r>
            <a:endParaRPr b="0" i="0" sz="1400" u="none" cap="none" strike="noStrike">
              <a:solidFill>
                <a:srgbClr val="000000"/>
              </a:solidFill>
              <a:latin typeface="Arial"/>
              <a:ea typeface="Arial"/>
              <a:cs typeface="Arial"/>
              <a:sym typeface="Arial"/>
            </a:endParaRPr>
          </a:p>
        </p:txBody>
      </p:sp>
      <p:sp>
        <p:nvSpPr>
          <p:cNvPr id="239" name="Google Shape;239;p5"/>
          <p:cNvSpPr/>
          <p:nvPr/>
        </p:nvSpPr>
        <p:spPr>
          <a:xfrm>
            <a:off x="6865200" y="2317475"/>
            <a:ext cx="5054953" cy="7804086"/>
          </a:xfrm>
          <a:custGeom>
            <a:rect b="b" l="l" r="r" t="t"/>
            <a:pathLst>
              <a:path extrusionOk="0" h="5845757" w="3636657">
                <a:moveTo>
                  <a:pt x="3512196" y="5845757"/>
                </a:moveTo>
                <a:lnTo>
                  <a:pt x="124460" y="5845757"/>
                </a:lnTo>
                <a:cubicBezTo>
                  <a:pt x="55880" y="5845757"/>
                  <a:pt x="0" y="5789877"/>
                  <a:pt x="0" y="5721297"/>
                </a:cubicBezTo>
                <a:lnTo>
                  <a:pt x="0" y="124460"/>
                </a:lnTo>
                <a:cubicBezTo>
                  <a:pt x="0" y="55880"/>
                  <a:pt x="55880" y="0"/>
                  <a:pt x="124460" y="0"/>
                </a:cubicBezTo>
                <a:lnTo>
                  <a:pt x="3512196" y="0"/>
                </a:lnTo>
                <a:cubicBezTo>
                  <a:pt x="3580776" y="0"/>
                  <a:pt x="3636657" y="55880"/>
                  <a:pt x="3636657" y="124460"/>
                </a:cubicBezTo>
                <a:lnTo>
                  <a:pt x="3636657" y="5721297"/>
                </a:lnTo>
                <a:cubicBezTo>
                  <a:pt x="3636657" y="5789877"/>
                  <a:pt x="3580776" y="5845757"/>
                  <a:pt x="3512196" y="5845757"/>
                </a:cubicBezTo>
                <a:close/>
              </a:path>
            </a:pathLst>
          </a:custGeom>
          <a:solidFill>
            <a:srgbClr val="E9E9E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5"/>
          <p:cNvSpPr txBox="1"/>
          <p:nvPr/>
        </p:nvSpPr>
        <p:spPr>
          <a:xfrm>
            <a:off x="7025050" y="2661000"/>
            <a:ext cx="4744800" cy="76560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Clr>
                <a:srgbClr val="000000"/>
              </a:buClr>
              <a:buSzPts val="2799"/>
              <a:buFont typeface="Arial"/>
              <a:buNone/>
            </a:pPr>
            <a:r>
              <a:rPr b="1" i="0" lang="en-US" sz="2799" u="none" cap="none" strike="noStrike">
                <a:solidFill>
                  <a:srgbClr val="23403D"/>
                </a:solidFill>
                <a:latin typeface="Arial"/>
                <a:ea typeface="Arial"/>
                <a:cs typeface="Arial"/>
                <a:sym typeface="Arial"/>
              </a:rPr>
              <a:t>Organic Validation</a:t>
            </a:r>
            <a:endParaRPr b="1" i="0" sz="2799" u="none" cap="none" strike="noStrike">
              <a:solidFill>
                <a:srgbClr val="23403D"/>
              </a:solidFill>
              <a:latin typeface="Arial"/>
              <a:ea typeface="Arial"/>
              <a:cs typeface="Arial"/>
              <a:sym typeface="Arial"/>
            </a:endParaRPr>
          </a:p>
          <a:p>
            <a:pPr indent="0" lvl="0" marL="0" marR="0" rtl="0" algn="ctr">
              <a:lnSpc>
                <a:spcPct val="140014"/>
              </a:lnSpc>
              <a:spcBef>
                <a:spcPts val="0"/>
              </a:spcBef>
              <a:spcAft>
                <a:spcPts val="0"/>
              </a:spcAft>
              <a:buClr>
                <a:srgbClr val="000000"/>
              </a:buClr>
              <a:buSzPts val="2799"/>
              <a:buFont typeface="Arial"/>
              <a:buNone/>
            </a:pPr>
            <a:r>
              <a:rPr b="1" i="0" lang="en-US" sz="2799" u="none" cap="none" strike="noStrike">
                <a:solidFill>
                  <a:srgbClr val="23403D"/>
                </a:solidFill>
                <a:latin typeface="Arial"/>
                <a:ea typeface="Arial"/>
                <a:cs typeface="Arial"/>
                <a:sym typeface="Arial"/>
              </a:rPr>
              <a:t>(Primary Data)</a:t>
            </a:r>
            <a:endParaRPr b="1" i="0" sz="2799" u="none" cap="none" strike="noStrike">
              <a:solidFill>
                <a:srgbClr val="23403D"/>
              </a:solidFill>
              <a:latin typeface="Arial"/>
              <a:ea typeface="Arial"/>
              <a:cs typeface="Arial"/>
              <a:sym typeface="Arial"/>
            </a:endParaRPr>
          </a:p>
          <a:p>
            <a:pPr indent="0" lvl="0" marL="0" marR="0" rtl="0" algn="l">
              <a:lnSpc>
                <a:spcPct val="140025"/>
              </a:lnSpc>
              <a:spcBef>
                <a:spcPts val="0"/>
              </a:spcBef>
              <a:spcAft>
                <a:spcPts val="0"/>
              </a:spcAft>
              <a:buClr>
                <a:srgbClr val="000000"/>
              </a:buClr>
              <a:buSzPts val="1599"/>
              <a:buFont typeface="Arial"/>
              <a:buNone/>
            </a:pPr>
            <a:r>
              <a:rPr b="1" i="0" lang="en-US" sz="1599" u="none" cap="none" strike="noStrike">
                <a:solidFill>
                  <a:srgbClr val="23403D"/>
                </a:solidFill>
                <a:latin typeface="Arial"/>
                <a:ea typeface="Arial"/>
                <a:cs typeface="Arial"/>
                <a:sym typeface="Arial"/>
              </a:rPr>
              <a:t>Present actual data you or your team collected via:</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Surveys / Polls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Interviews / Focus Groups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Pilot requests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Website landing page visits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Social media engagement</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Event sign-ups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LOIs or MOU leads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Example:“From our online survey of 61 halal SME manufacturers (2024):</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88.5% said they would trial a portable test kit</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72.1% said they prefer non-lab solutions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45% already spend &gt;RM500/month on external testing”</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Display Option:</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Pie chart or bar graph + quote from respondent</a:t>
            </a:r>
            <a:endParaRPr b="0" i="0" sz="1400" u="none" cap="none" strike="noStrike">
              <a:solidFill>
                <a:srgbClr val="000000"/>
              </a:solidFill>
              <a:latin typeface="Arial"/>
              <a:ea typeface="Arial"/>
              <a:cs typeface="Arial"/>
              <a:sym typeface="Arial"/>
            </a:endParaRPr>
          </a:p>
          <a:p>
            <a:pPr indent="0" lvl="0" marL="0" marR="0" rtl="0" algn="l">
              <a:lnSpc>
                <a:spcPct val="140025"/>
              </a:lnSpc>
              <a:spcBef>
                <a:spcPts val="0"/>
              </a:spcBef>
              <a:spcAft>
                <a:spcPts val="0"/>
              </a:spcAft>
              <a:buClr>
                <a:srgbClr val="000000"/>
              </a:buClr>
              <a:buSzPts val="1599"/>
              <a:buFont typeface="Arial"/>
              <a:buNone/>
            </a:pPr>
            <a:r>
              <a:t/>
            </a:r>
            <a:endParaRPr b="1" i="0" sz="1599" u="none" cap="none" strike="noStrike">
              <a:solidFill>
                <a:srgbClr val="23403D"/>
              </a:solidFill>
              <a:latin typeface="Arial"/>
              <a:ea typeface="Arial"/>
              <a:cs typeface="Arial"/>
              <a:sym typeface="Arial"/>
            </a:endParaRPr>
          </a:p>
        </p:txBody>
      </p:sp>
      <p:sp>
        <p:nvSpPr>
          <p:cNvPr id="241" name="Google Shape;241;p5"/>
          <p:cNvSpPr/>
          <p:nvPr/>
        </p:nvSpPr>
        <p:spPr>
          <a:xfrm>
            <a:off x="12135250" y="5224125"/>
            <a:ext cx="4557299" cy="2264458"/>
          </a:xfrm>
          <a:custGeom>
            <a:rect b="b" l="l" r="r" t="t"/>
            <a:pathLst>
              <a:path extrusionOk="0" h="1152396" w="3525957">
                <a:moveTo>
                  <a:pt x="3401497" y="1152396"/>
                </a:moveTo>
                <a:lnTo>
                  <a:pt x="124460" y="1152396"/>
                </a:lnTo>
                <a:cubicBezTo>
                  <a:pt x="55880" y="1152396"/>
                  <a:pt x="0" y="1096516"/>
                  <a:pt x="0" y="1027936"/>
                </a:cubicBezTo>
                <a:lnTo>
                  <a:pt x="0" y="124460"/>
                </a:lnTo>
                <a:cubicBezTo>
                  <a:pt x="0" y="55880"/>
                  <a:pt x="55880" y="0"/>
                  <a:pt x="124460" y="0"/>
                </a:cubicBezTo>
                <a:lnTo>
                  <a:pt x="3401497" y="0"/>
                </a:lnTo>
                <a:cubicBezTo>
                  <a:pt x="3470077" y="0"/>
                  <a:pt x="3525957" y="55880"/>
                  <a:pt x="3525957" y="124460"/>
                </a:cubicBezTo>
                <a:lnTo>
                  <a:pt x="3525957" y="1027936"/>
                </a:lnTo>
                <a:cubicBezTo>
                  <a:pt x="3525957" y="1096516"/>
                  <a:pt x="3470077" y="1152396"/>
                  <a:pt x="3401497" y="1152396"/>
                </a:cubicBezTo>
                <a:close/>
              </a:path>
            </a:pathLst>
          </a:custGeom>
          <a:solidFill>
            <a:srgbClr val="E9E9E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5"/>
          <p:cNvSpPr txBox="1"/>
          <p:nvPr/>
        </p:nvSpPr>
        <p:spPr>
          <a:xfrm>
            <a:off x="12491500" y="5466842"/>
            <a:ext cx="3879300" cy="17790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Clr>
                <a:srgbClr val="000000"/>
              </a:buClr>
              <a:buSzPts val="2799"/>
              <a:buFont typeface="Arial"/>
              <a:buNone/>
            </a:pPr>
            <a:r>
              <a:rPr b="1" i="0" lang="en-US" sz="2799" u="none" cap="none" strike="noStrike">
                <a:solidFill>
                  <a:srgbClr val="23403D"/>
                </a:solidFill>
                <a:latin typeface="Arial"/>
                <a:ea typeface="Arial"/>
                <a:cs typeface="Arial"/>
                <a:sym typeface="Arial"/>
              </a:rPr>
              <a:t>Key Insights / Findings</a:t>
            </a:r>
            <a:endParaRPr b="0" i="0" sz="1400" u="none" cap="none" strike="noStrike">
              <a:solidFill>
                <a:srgbClr val="000000"/>
              </a:solidFill>
              <a:latin typeface="Arial"/>
              <a:ea typeface="Arial"/>
              <a:cs typeface="Arial"/>
              <a:sym typeface="Arial"/>
            </a:endParaRPr>
          </a:p>
          <a:p>
            <a:pPr indent="0" lvl="0" marL="0" marR="0" rtl="0" algn="ctr">
              <a:lnSpc>
                <a:spcPct val="140000"/>
              </a:lnSpc>
              <a:spcBef>
                <a:spcPts val="0"/>
              </a:spcBef>
              <a:spcAft>
                <a:spcPts val="0"/>
              </a:spcAft>
              <a:buClr>
                <a:srgbClr val="000000"/>
              </a:buClr>
              <a:buSzPts val="1550"/>
              <a:buFont typeface="Arial"/>
              <a:buNone/>
            </a:pPr>
            <a:r>
              <a:rPr b="1" i="0" lang="en-US" sz="1550" u="none" cap="none" strike="noStrike">
                <a:solidFill>
                  <a:srgbClr val="23403D"/>
                </a:solidFill>
                <a:latin typeface="Arial"/>
                <a:ea typeface="Arial"/>
                <a:cs typeface="Arial"/>
                <a:sym typeface="Arial"/>
              </a:rPr>
              <a:t>Synthesize both sets of data into 2–3 insights:</a:t>
            </a:r>
            <a:endParaRPr b="0" i="0" sz="1550" u="none" cap="none" strike="noStrike">
              <a:solidFill>
                <a:srgbClr val="000000"/>
              </a:solidFill>
              <a:latin typeface="Arial"/>
              <a:ea typeface="Arial"/>
              <a:cs typeface="Arial"/>
              <a:sym typeface="Arial"/>
            </a:endParaRPr>
          </a:p>
        </p:txBody>
      </p:sp>
      <p:sp>
        <p:nvSpPr>
          <p:cNvPr id="243" name="Google Shape;243;p5"/>
          <p:cNvSpPr txBox="1"/>
          <p:nvPr/>
        </p:nvSpPr>
        <p:spPr>
          <a:xfrm>
            <a:off x="1408791" y="976365"/>
            <a:ext cx="15410653" cy="1036320"/>
          </a:xfrm>
          <a:prstGeom prst="rect">
            <a:avLst/>
          </a:prstGeom>
          <a:noFill/>
          <a:ln>
            <a:noFill/>
          </a:ln>
        </p:spPr>
        <p:txBody>
          <a:bodyPr anchorCtr="0" anchor="t" bIns="0" lIns="0" spcFirstLastPara="1" rIns="0" wrap="square" tIns="0">
            <a:spAutoFit/>
          </a:bodyPr>
          <a:lstStyle/>
          <a:p>
            <a:pPr indent="0" lvl="0" marL="0" marR="0" rtl="0" algn="l">
              <a:lnSpc>
                <a:spcPct val="115003"/>
              </a:lnSpc>
              <a:spcBef>
                <a:spcPts val="0"/>
              </a:spcBef>
              <a:spcAft>
                <a:spcPts val="0"/>
              </a:spcAft>
              <a:buClr>
                <a:srgbClr val="000000"/>
              </a:buClr>
              <a:buSzPts val="3999"/>
              <a:buFont typeface="Arial"/>
              <a:buNone/>
            </a:pPr>
            <a:r>
              <a:rPr b="1" i="0" lang="en-US" sz="3999" u="none" cap="none" strike="noStrike">
                <a:solidFill>
                  <a:srgbClr val="23403D"/>
                </a:solidFill>
                <a:latin typeface="Arial"/>
                <a:ea typeface="Arial"/>
                <a:cs typeface="Arial"/>
                <a:sym typeface="Arial"/>
              </a:rPr>
              <a:t>EVIDENCE OF DEMAND (MARKET READINESS &amp; ANALYSIS)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1" i="0" lang="en-US" sz="1800" u="none" cap="none" strike="noStrike">
                <a:solidFill>
                  <a:srgbClr val="23403D"/>
                </a:solidFill>
                <a:latin typeface="Arial"/>
                <a:ea typeface="Arial"/>
                <a:cs typeface="Arial"/>
                <a:sym typeface="Arial"/>
              </a:rPr>
              <a:t>To present credible evidence that the market needs and wants your solution, and that your product is getting closer to market fit.</a:t>
            </a:r>
            <a:endParaRPr b="0" i="0" sz="1400" u="none" cap="none" strike="noStrike">
              <a:solidFill>
                <a:srgbClr val="000000"/>
              </a:solidFill>
              <a:latin typeface="Arial"/>
              <a:ea typeface="Arial"/>
              <a:cs typeface="Arial"/>
              <a:sym typeface="Arial"/>
            </a:endParaRPr>
          </a:p>
          <a:p>
            <a:pPr indent="0" lvl="0" marL="0" marR="0" rtl="0" algn="l">
              <a:lnSpc>
                <a:spcPct val="89444"/>
              </a:lnSpc>
              <a:spcBef>
                <a:spcPts val="0"/>
              </a:spcBef>
              <a:spcAft>
                <a:spcPts val="0"/>
              </a:spcAft>
              <a:buClr>
                <a:srgbClr val="000000"/>
              </a:buClr>
              <a:buSzPts val="1800"/>
              <a:buFont typeface="Arial"/>
              <a:buNone/>
            </a:pPr>
            <a:r>
              <a:t/>
            </a:r>
            <a:endParaRPr b="1" i="0" sz="1800" u="none" cap="none" strike="noStrike">
              <a:solidFill>
                <a:srgbClr val="23403D"/>
              </a:solidFill>
              <a:latin typeface="Arial"/>
              <a:ea typeface="Arial"/>
              <a:cs typeface="Arial"/>
              <a:sym typeface="Arial"/>
            </a:endParaRPr>
          </a:p>
        </p:txBody>
      </p:sp>
      <p:sp>
        <p:nvSpPr>
          <p:cNvPr id="244" name="Google Shape;244;p5"/>
          <p:cNvSpPr txBox="1"/>
          <p:nvPr/>
        </p:nvSpPr>
        <p:spPr>
          <a:xfrm>
            <a:off x="12227350" y="8852150"/>
            <a:ext cx="4911900" cy="431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Market Analysis &amp; Competitive Strategy (10%)</a:t>
            </a:r>
            <a:endParaRPr b="1" i="0" sz="1400" u="none" cap="none" strike="noStrike">
              <a:solidFill>
                <a:srgbClr val="23403D"/>
              </a:solidFill>
              <a:latin typeface="Arial"/>
              <a:ea typeface="Arial"/>
              <a:cs typeface="Arial"/>
              <a:sym typeface="Arial"/>
            </a:endParaRPr>
          </a:p>
        </p:txBody>
      </p:sp>
      <p:sp>
        <p:nvSpPr>
          <p:cNvPr id="245" name="Google Shape;245;p5"/>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8">
              <a:alphaModFix/>
            </a:blip>
            <a:stretch>
              <a:fillRect b="0" l="0" r="0" t="0"/>
            </a:stretch>
          </a:blipFill>
          <a:ln>
            <a:noFill/>
          </a:ln>
        </p:spPr>
      </p:sp>
      <p:sp>
        <p:nvSpPr>
          <p:cNvPr id="246" name="Google Shape;246;p5"/>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9">
              <a:alphaModFix/>
            </a:blip>
            <a:stretch>
              <a:fillRect b="0" l="0" r="0" t="0"/>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6"/>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5" r="-12883" t="0"/>
            </a:stretch>
          </a:blipFill>
          <a:ln>
            <a:noFill/>
          </a:ln>
        </p:spPr>
      </p:sp>
      <p:grpSp>
        <p:nvGrpSpPr>
          <p:cNvPr id="252" name="Google Shape;252;p6"/>
          <p:cNvGrpSpPr/>
          <p:nvPr/>
        </p:nvGrpSpPr>
        <p:grpSpPr>
          <a:xfrm>
            <a:off x="-3321865" y="-3260322"/>
            <a:ext cx="5059505" cy="4814703"/>
            <a:chOff x="4360" y="-66675"/>
            <a:chExt cx="804080" cy="765175"/>
          </a:xfrm>
        </p:grpSpPr>
        <p:sp>
          <p:nvSpPr>
            <p:cNvPr id="253" name="Google Shape;253;p6"/>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6"/>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255" name="Google Shape;255;p6"/>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4">
              <a:alphaModFix/>
            </a:blip>
            <a:stretch>
              <a:fillRect b="0" l="0" r="0" t="0"/>
            </a:stretch>
          </a:blipFill>
          <a:ln>
            <a:noFill/>
          </a:ln>
        </p:spPr>
      </p:sp>
      <p:sp>
        <p:nvSpPr>
          <p:cNvPr descr="Flat torn paper" id="256" name="Google Shape;256;p6"/>
          <p:cNvSpPr/>
          <p:nvPr/>
        </p:nvSpPr>
        <p:spPr>
          <a:xfrm rot="10800000">
            <a:off x="-435741" y="9972675"/>
            <a:ext cx="17403799" cy="2759967"/>
          </a:xfrm>
          <a:custGeom>
            <a:rect b="b" l="l" r="r" t="t"/>
            <a:pathLst>
              <a:path extrusionOk="0" h="2759967" w="17403799">
                <a:moveTo>
                  <a:pt x="0" y="0"/>
                </a:moveTo>
                <a:lnTo>
                  <a:pt x="17403799" y="0"/>
                </a:lnTo>
                <a:lnTo>
                  <a:pt x="17403799" y="2759967"/>
                </a:lnTo>
                <a:lnTo>
                  <a:pt x="0" y="2759967"/>
                </a:lnTo>
                <a:lnTo>
                  <a:pt x="0" y="0"/>
                </a:lnTo>
                <a:close/>
              </a:path>
            </a:pathLst>
          </a:custGeom>
          <a:blipFill rotWithShape="1">
            <a:blip r:embed="rId5">
              <a:alphaModFix/>
            </a:blip>
            <a:stretch>
              <a:fillRect b="0" l="0" r="0" t="-265710"/>
            </a:stretch>
          </a:blipFill>
          <a:ln>
            <a:noFill/>
          </a:ln>
        </p:spPr>
      </p:sp>
      <p:graphicFrame>
        <p:nvGraphicFramePr>
          <p:cNvPr id="257" name="Google Shape;257;p6"/>
          <p:cNvGraphicFramePr/>
          <p:nvPr/>
        </p:nvGraphicFramePr>
        <p:xfrm>
          <a:off x="551112" y="4293267"/>
          <a:ext cx="3000000" cy="3000000"/>
        </p:xfrm>
        <a:graphic>
          <a:graphicData uri="http://schemas.openxmlformats.org/drawingml/2006/table">
            <a:tbl>
              <a:tblPr>
                <a:noFill/>
                <a:tableStyleId>{48A71F7B-A8DF-4114-8CE9-9AAA1494DEBB}</a:tableStyleId>
              </a:tblPr>
              <a:tblGrid>
                <a:gridCol w="3365300"/>
                <a:gridCol w="3365300"/>
                <a:gridCol w="3365300"/>
                <a:gridCol w="3365300"/>
                <a:gridCol w="3365300"/>
              </a:tblGrid>
              <a:tr h="844625">
                <a:tc>
                  <a:txBody>
                    <a:bodyPr/>
                    <a:lstStyle/>
                    <a:p>
                      <a:pPr indent="0" lvl="0" marL="0" marR="0" rtl="0" algn="ctr">
                        <a:lnSpc>
                          <a:spcPct val="140000"/>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FEATURE</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YOUR PRODUCT</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COMPETITOR A</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COMPETITOR B</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CURRENT PRACTICE</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r>
              <a:tr h="1007625">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1007625">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1007625">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bl>
          </a:graphicData>
        </a:graphic>
      </p:graphicFrame>
      <p:sp>
        <p:nvSpPr>
          <p:cNvPr id="258" name="Google Shape;258;p6"/>
          <p:cNvSpPr txBox="1"/>
          <p:nvPr/>
        </p:nvSpPr>
        <p:spPr>
          <a:xfrm>
            <a:off x="551112" y="3683265"/>
            <a:ext cx="16230600" cy="30670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800"/>
              <a:buFont typeface="Arial"/>
              <a:buNone/>
            </a:pPr>
            <a:r>
              <a:rPr b="0" i="0" lang="en-US" sz="1800" u="none" cap="none" strike="noStrike">
                <a:solidFill>
                  <a:srgbClr val="23403D"/>
                </a:solidFill>
                <a:latin typeface="Arial"/>
                <a:ea typeface="Arial"/>
                <a:cs typeface="Arial"/>
                <a:sym typeface="Arial"/>
              </a:rPr>
              <a:t>Fill in the competitor table</a:t>
            </a:r>
            <a:endParaRPr b="0" i="0" sz="1400" u="none" cap="none" strike="noStrike">
              <a:solidFill>
                <a:srgbClr val="000000"/>
              </a:solidFill>
              <a:latin typeface="Arial"/>
              <a:ea typeface="Arial"/>
              <a:cs typeface="Arial"/>
              <a:sym typeface="Arial"/>
            </a:endParaRPr>
          </a:p>
        </p:txBody>
      </p:sp>
      <p:sp>
        <p:nvSpPr>
          <p:cNvPr id="259" name="Google Shape;259;p6"/>
          <p:cNvSpPr txBox="1"/>
          <p:nvPr/>
        </p:nvSpPr>
        <p:spPr>
          <a:xfrm>
            <a:off x="1028700" y="1773185"/>
            <a:ext cx="16230600" cy="1214755"/>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4800"/>
              <a:buFont typeface="Arial"/>
              <a:buNone/>
            </a:pPr>
            <a:r>
              <a:rPr b="1" i="0" lang="en-US" sz="4800" u="none" cap="none" strike="noStrike">
                <a:solidFill>
                  <a:srgbClr val="23403D"/>
                </a:solidFill>
                <a:latin typeface="Arial"/>
                <a:ea typeface="Arial"/>
                <a:cs typeface="Arial"/>
                <a:sym typeface="Arial"/>
              </a:rPr>
              <a:t>HOW IT’S DIFFERENT (COMPETITIVE ADVANTAGE)</a:t>
            </a:r>
            <a:endParaRPr b="0" i="0" sz="1400" u="none" cap="none" strike="noStrike">
              <a:solidFill>
                <a:srgbClr val="000000"/>
              </a:solidFill>
              <a:latin typeface="Arial"/>
              <a:ea typeface="Arial"/>
              <a:cs typeface="Arial"/>
              <a:sym typeface="Arial"/>
            </a:endParaRPr>
          </a:p>
          <a:p>
            <a:pPr indent="0" lvl="0" marL="0" marR="0" rtl="0" algn="ctr">
              <a:lnSpc>
                <a:spcPct val="110005"/>
              </a:lnSpc>
              <a:spcBef>
                <a:spcPts val="0"/>
              </a:spcBef>
              <a:spcAft>
                <a:spcPts val="0"/>
              </a:spcAft>
              <a:buClr>
                <a:srgbClr val="000000"/>
              </a:buClr>
              <a:buSzPts val="1999"/>
              <a:buFont typeface="Arial"/>
              <a:buNone/>
            </a:pPr>
            <a:r>
              <a:rPr b="0" i="0" lang="en-US" sz="1999" u="none" cap="none" strike="noStrike">
                <a:solidFill>
                  <a:srgbClr val="23403D"/>
                </a:solidFill>
                <a:latin typeface="Arial"/>
                <a:ea typeface="Arial"/>
                <a:cs typeface="Arial"/>
                <a:sym typeface="Arial"/>
              </a:rPr>
              <a:t>To clearly show how your solution is superior or unique compared to existing alternatives </a:t>
            </a:r>
            <a:endParaRPr b="0" i="0" sz="1400" u="none" cap="none" strike="noStrike">
              <a:solidFill>
                <a:srgbClr val="000000"/>
              </a:solidFill>
              <a:latin typeface="Arial"/>
              <a:ea typeface="Arial"/>
              <a:cs typeface="Arial"/>
              <a:sym typeface="Arial"/>
            </a:endParaRPr>
          </a:p>
          <a:p>
            <a:pPr indent="0" lvl="0" marL="0" marR="0" rtl="0" algn="ctr">
              <a:lnSpc>
                <a:spcPct val="110005"/>
              </a:lnSpc>
              <a:spcBef>
                <a:spcPts val="0"/>
              </a:spcBef>
              <a:spcAft>
                <a:spcPts val="0"/>
              </a:spcAft>
              <a:buClr>
                <a:srgbClr val="000000"/>
              </a:buClr>
              <a:buSzPts val="1999"/>
              <a:buFont typeface="Arial"/>
              <a:buNone/>
            </a:pPr>
            <a:r>
              <a:rPr b="0" i="0" lang="en-US" sz="1999" u="none" cap="none" strike="noStrike">
                <a:solidFill>
                  <a:srgbClr val="23403D"/>
                </a:solidFill>
                <a:latin typeface="Arial"/>
                <a:ea typeface="Arial"/>
                <a:cs typeface="Arial"/>
                <a:sym typeface="Arial"/>
              </a:rPr>
              <a:t>(direct competitors or current practices), and why your advantage is sustainable.</a:t>
            </a:r>
            <a:endParaRPr b="0" i="0" sz="1400" u="none" cap="none" strike="noStrike">
              <a:solidFill>
                <a:srgbClr val="000000"/>
              </a:solidFill>
              <a:latin typeface="Arial"/>
              <a:ea typeface="Arial"/>
              <a:cs typeface="Arial"/>
              <a:sym typeface="Arial"/>
            </a:endParaRPr>
          </a:p>
        </p:txBody>
      </p:sp>
      <p:sp>
        <p:nvSpPr>
          <p:cNvPr id="260" name="Google Shape;260;p6"/>
          <p:cNvSpPr txBox="1"/>
          <p:nvPr/>
        </p:nvSpPr>
        <p:spPr>
          <a:xfrm>
            <a:off x="13117750" y="8741100"/>
            <a:ext cx="4875900" cy="431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Market Analysis &amp; Competitive Strategy (10%)</a:t>
            </a:r>
            <a:endParaRPr b="1" i="0" sz="1400" u="none" cap="none" strike="noStrike">
              <a:solidFill>
                <a:srgbClr val="000000"/>
              </a:solidFill>
              <a:latin typeface="Arial"/>
              <a:ea typeface="Arial"/>
              <a:cs typeface="Arial"/>
              <a:sym typeface="Arial"/>
            </a:endParaRPr>
          </a:p>
        </p:txBody>
      </p:sp>
      <p:sp>
        <p:nvSpPr>
          <p:cNvPr id="261" name="Google Shape;261;p6"/>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6">
              <a:alphaModFix/>
            </a:blip>
            <a:stretch>
              <a:fillRect b="0" l="0" r="0" t="0"/>
            </a:stretch>
          </a:blipFill>
          <a:ln>
            <a:noFill/>
          </a:ln>
        </p:spPr>
      </p:sp>
      <p:sp>
        <p:nvSpPr>
          <p:cNvPr id="262" name="Google Shape;262;p6"/>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7">
              <a:alphaModFix/>
            </a:blip>
            <a:stretch>
              <a:fillRect b="0" l="0" r="0" t="0"/>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37934103d55_0_0"/>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6" r="-12875" t="0"/>
            </a:stretch>
          </a:blipFill>
          <a:ln>
            <a:noFill/>
          </a:ln>
        </p:spPr>
      </p:sp>
      <p:grpSp>
        <p:nvGrpSpPr>
          <p:cNvPr id="268" name="Google Shape;268;g37934103d55_0_0"/>
          <p:cNvGrpSpPr/>
          <p:nvPr/>
        </p:nvGrpSpPr>
        <p:grpSpPr>
          <a:xfrm>
            <a:off x="-3321865" y="-3260323"/>
            <a:ext cx="5059513" cy="4815497"/>
            <a:chOff x="4360" y="-66675"/>
            <a:chExt cx="804080" cy="765300"/>
          </a:xfrm>
        </p:grpSpPr>
        <p:sp>
          <p:nvSpPr>
            <p:cNvPr id="269" name="Google Shape;269;g37934103d55_0_0"/>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g37934103d55_0_0"/>
            <p:cNvSpPr txBox="1"/>
            <p:nvPr/>
          </p:nvSpPr>
          <p:spPr>
            <a:xfrm>
              <a:off x="114300" y="-66675"/>
              <a:ext cx="584100" cy="765300"/>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271" name="Google Shape;271;g37934103d55_0_0"/>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4">
              <a:alphaModFix/>
            </a:blip>
            <a:stretch>
              <a:fillRect b="0" l="0" r="0" t="0"/>
            </a:stretch>
          </a:blipFill>
          <a:ln>
            <a:noFill/>
          </a:ln>
        </p:spPr>
      </p:sp>
      <p:sp>
        <p:nvSpPr>
          <p:cNvPr descr="Flat torn paper" id="272" name="Google Shape;272;g37934103d55_0_0"/>
          <p:cNvSpPr/>
          <p:nvPr/>
        </p:nvSpPr>
        <p:spPr>
          <a:xfrm rot="10800000">
            <a:off x="-4744920" y="10080973"/>
            <a:ext cx="17403799" cy="2759967"/>
          </a:xfrm>
          <a:custGeom>
            <a:rect b="b" l="l" r="r" t="t"/>
            <a:pathLst>
              <a:path extrusionOk="0" h="2759967" w="17403799">
                <a:moveTo>
                  <a:pt x="0" y="0"/>
                </a:moveTo>
                <a:lnTo>
                  <a:pt x="17403799" y="0"/>
                </a:lnTo>
                <a:lnTo>
                  <a:pt x="17403799" y="2759967"/>
                </a:lnTo>
                <a:lnTo>
                  <a:pt x="0" y="2759967"/>
                </a:lnTo>
                <a:lnTo>
                  <a:pt x="0" y="0"/>
                </a:lnTo>
                <a:close/>
              </a:path>
            </a:pathLst>
          </a:custGeom>
          <a:blipFill rotWithShape="1">
            <a:blip r:embed="rId5">
              <a:alphaModFix/>
            </a:blip>
            <a:stretch>
              <a:fillRect b="0" l="0" r="0" t="-265697"/>
            </a:stretch>
          </a:blipFill>
          <a:ln>
            <a:noFill/>
          </a:ln>
        </p:spPr>
      </p:sp>
      <p:sp>
        <p:nvSpPr>
          <p:cNvPr id="273" name="Google Shape;273;g37934103d55_0_0"/>
          <p:cNvSpPr txBox="1"/>
          <p:nvPr/>
        </p:nvSpPr>
        <p:spPr>
          <a:xfrm>
            <a:off x="735450" y="1499013"/>
            <a:ext cx="16817100" cy="2693700"/>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Clr>
                <a:srgbClr val="000000"/>
              </a:buClr>
              <a:buSzPts val="4800"/>
              <a:buFont typeface="Arial"/>
              <a:buNone/>
            </a:pPr>
            <a:r>
              <a:rPr b="1" i="0" lang="en-US" sz="4800" u="none" cap="none" strike="noStrike">
                <a:solidFill>
                  <a:srgbClr val="23403D"/>
                </a:solidFill>
                <a:latin typeface="Arial"/>
                <a:ea typeface="Arial"/>
                <a:cs typeface="Arial"/>
                <a:sym typeface="Arial"/>
              </a:rPr>
              <a:t>OBJECTIVES </a:t>
            </a:r>
            <a:endParaRPr b="0" i="0" sz="1400" u="none" cap="none" strike="noStrike">
              <a:solidFill>
                <a:srgbClr val="000000"/>
              </a:solidFill>
              <a:latin typeface="Arial"/>
              <a:ea typeface="Arial"/>
              <a:cs typeface="Arial"/>
              <a:sym typeface="Arial"/>
            </a:endParaRPr>
          </a:p>
          <a:p>
            <a:pPr indent="0" lvl="0" marL="0" marR="0" rtl="0" algn="l">
              <a:lnSpc>
                <a:spcPct val="110005"/>
              </a:lnSpc>
              <a:spcBef>
                <a:spcPts val="0"/>
              </a:spcBef>
              <a:spcAft>
                <a:spcPts val="0"/>
              </a:spcAft>
              <a:buClr>
                <a:srgbClr val="000000"/>
              </a:buClr>
              <a:buSzPts val="1999"/>
              <a:buFont typeface="Arial"/>
              <a:buNone/>
            </a:pPr>
            <a:r>
              <a:rPr b="0" i="0" lang="en-US" sz="1999" u="none" cap="none" strike="noStrike">
                <a:solidFill>
                  <a:srgbClr val="23403D"/>
                </a:solidFill>
                <a:latin typeface="Arial"/>
                <a:ea typeface="Arial"/>
                <a:cs typeface="Arial"/>
                <a:sym typeface="Arial"/>
              </a:rPr>
              <a:t>This highlights the key objectives of the project/program, outlining the purpose, expected outcomes, and alignment with organizational or funding priorities. It provides clarity on what the project aims to achieve and serves as a reference point for evaluation and monitoring.</a:t>
            </a:r>
            <a:endParaRPr b="0" i="0" sz="1999" u="none" cap="none" strike="noStrike">
              <a:solidFill>
                <a:srgbClr val="23403D"/>
              </a:solidFill>
              <a:latin typeface="Arial"/>
              <a:ea typeface="Arial"/>
              <a:cs typeface="Arial"/>
              <a:sym typeface="Arial"/>
            </a:endParaRPr>
          </a:p>
          <a:p>
            <a:pPr indent="-381000" lvl="0" marL="457200" marR="0" rtl="0" algn="l">
              <a:lnSpc>
                <a:spcPct val="110005"/>
              </a:lnSpc>
              <a:spcBef>
                <a:spcPts val="0"/>
              </a:spcBef>
              <a:spcAft>
                <a:spcPts val="0"/>
              </a:spcAft>
              <a:buClr>
                <a:srgbClr val="23403D"/>
              </a:buClr>
              <a:buSzPts val="2400"/>
              <a:buFont typeface="Arial"/>
              <a:buChar char="●"/>
            </a:pPr>
            <a:r>
              <a:rPr b="0" i="0" lang="en-US" sz="2400" u="none" cap="none" strike="noStrike">
                <a:solidFill>
                  <a:srgbClr val="23403D"/>
                </a:solidFill>
                <a:latin typeface="Arial"/>
                <a:ea typeface="Arial"/>
                <a:cs typeface="Arial"/>
                <a:sym typeface="Arial"/>
              </a:rPr>
              <a:t>a</a:t>
            </a:r>
            <a:endParaRPr b="0" i="0" sz="2400" u="none" cap="none" strike="noStrike">
              <a:solidFill>
                <a:srgbClr val="23403D"/>
              </a:solidFill>
              <a:latin typeface="Arial"/>
              <a:ea typeface="Arial"/>
              <a:cs typeface="Arial"/>
              <a:sym typeface="Arial"/>
            </a:endParaRPr>
          </a:p>
          <a:p>
            <a:pPr indent="-381000" lvl="0" marL="457200" marR="0" rtl="0" algn="l">
              <a:lnSpc>
                <a:spcPct val="110005"/>
              </a:lnSpc>
              <a:spcBef>
                <a:spcPts val="0"/>
              </a:spcBef>
              <a:spcAft>
                <a:spcPts val="0"/>
              </a:spcAft>
              <a:buClr>
                <a:srgbClr val="23403D"/>
              </a:buClr>
              <a:buSzPts val="2400"/>
              <a:buFont typeface="Arial"/>
              <a:buChar char="●"/>
            </a:pPr>
            <a:r>
              <a:rPr b="0" i="0" lang="en-US" sz="2400" u="none" cap="none" strike="noStrike">
                <a:solidFill>
                  <a:srgbClr val="23403D"/>
                </a:solidFill>
                <a:latin typeface="Arial"/>
                <a:ea typeface="Arial"/>
                <a:cs typeface="Arial"/>
                <a:sym typeface="Arial"/>
              </a:rPr>
              <a:t>b</a:t>
            </a:r>
            <a:endParaRPr b="0" i="0" sz="2400" u="none" cap="none" strike="noStrike">
              <a:solidFill>
                <a:srgbClr val="23403D"/>
              </a:solidFill>
              <a:latin typeface="Arial"/>
              <a:ea typeface="Arial"/>
              <a:cs typeface="Arial"/>
              <a:sym typeface="Arial"/>
            </a:endParaRPr>
          </a:p>
          <a:p>
            <a:pPr indent="-381000" lvl="0" marL="457200" marR="0" rtl="0" algn="l">
              <a:lnSpc>
                <a:spcPct val="110005"/>
              </a:lnSpc>
              <a:spcBef>
                <a:spcPts val="0"/>
              </a:spcBef>
              <a:spcAft>
                <a:spcPts val="0"/>
              </a:spcAft>
              <a:buClr>
                <a:srgbClr val="23403D"/>
              </a:buClr>
              <a:buSzPts val="2400"/>
              <a:buFont typeface="Arial"/>
              <a:buChar char="●"/>
            </a:pPr>
            <a:r>
              <a:rPr b="0" i="0" lang="en-US" sz="2400" u="none" cap="none" strike="noStrike">
                <a:solidFill>
                  <a:srgbClr val="23403D"/>
                </a:solidFill>
                <a:latin typeface="Arial"/>
                <a:ea typeface="Arial"/>
                <a:cs typeface="Arial"/>
                <a:sym typeface="Arial"/>
              </a:rPr>
              <a:t>c</a:t>
            </a:r>
            <a:endParaRPr b="0" i="0" sz="2400" u="none" cap="none" strike="noStrike">
              <a:solidFill>
                <a:srgbClr val="23403D"/>
              </a:solidFill>
              <a:latin typeface="Arial"/>
              <a:ea typeface="Arial"/>
              <a:cs typeface="Arial"/>
              <a:sym typeface="Arial"/>
            </a:endParaRPr>
          </a:p>
        </p:txBody>
      </p:sp>
      <p:sp>
        <p:nvSpPr>
          <p:cNvPr id="274" name="Google Shape;274;g37934103d55_0_0"/>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6">
              <a:alphaModFix/>
            </a:blip>
            <a:stretch>
              <a:fillRect b="0" l="0" r="0" t="0"/>
            </a:stretch>
          </a:blipFill>
          <a:ln>
            <a:noFill/>
          </a:ln>
        </p:spPr>
      </p:sp>
      <p:sp>
        <p:nvSpPr>
          <p:cNvPr id="275" name="Google Shape;275;g37934103d55_0_0"/>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7">
              <a:alphaModFix/>
            </a:blip>
            <a:stretch>
              <a:fillRect b="0" l="0" r="0" t="0"/>
            </a:stretch>
          </a:blipFill>
          <a:ln>
            <a:noFill/>
          </a:ln>
        </p:spPr>
      </p:sp>
      <p:sp>
        <p:nvSpPr>
          <p:cNvPr id="276" name="Google Shape;276;g37934103d55_0_0"/>
          <p:cNvSpPr txBox="1"/>
          <p:nvPr/>
        </p:nvSpPr>
        <p:spPr>
          <a:xfrm>
            <a:off x="12183220" y="9536700"/>
            <a:ext cx="4835700" cy="431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50031"/>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Technology Development Plan (10%)</a:t>
            </a:r>
            <a:r>
              <a:rPr b="1" i="0" lang="en-US" sz="14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p:txBody>
      </p:sp>
      <p:sp>
        <p:nvSpPr>
          <p:cNvPr id="277" name="Google Shape;277;g37934103d55_0_0"/>
          <p:cNvSpPr txBox="1"/>
          <p:nvPr/>
        </p:nvSpPr>
        <p:spPr>
          <a:xfrm>
            <a:off x="368225" y="4402798"/>
            <a:ext cx="16230600" cy="1481400"/>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Clr>
                <a:srgbClr val="000000"/>
              </a:buClr>
              <a:buSzPts val="4800"/>
              <a:buFont typeface="Arial"/>
              <a:buNone/>
            </a:pPr>
            <a:r>
              <a:rPr b="1" i="0" lang="en-US" sz="4800" u="none" cap="none" strike="noStrike">
                <a:solidFill>
                  <a:srgbClr val="23403D"/>
                </a:solidFill>
                <a:latin typeface="Arial"/>
                <a:ea typeface="Arial"/>
                <a:cs typeface="Arial"/>
                <a:sym typeface="Arial"/>
              </a:rPr>
              <a:t>Gantt Chart </a:t>
            </a:r>
            <a:endParaRPr b="0" i="0" sz="1400" u="none" cap="none" strike="noStrike">
              <a:solidFill>
                <a:srgbClr val="000000"/>
              </a:solidFill>
              <a:latin typeface="Arial"/>
              <a:ea typeface="Arial"/>
              <a:cs typeface="Arial"/>
              <a:sym typeface="Arial"/>
            </a:endParaRPr>
          </a:p>
          <a:p>
            <a:pPr indent="0" lvl="0" marL="0" marR="0" rtl="0" algn="l">
              <a:lnSpc>
                <a:spcPct val="110005"/>
              </a:lnSpc>
              <a:spcBef>
                <a:spcPts val="0"/>
              </a:spcBef>
              <a:spcAft>
                <a:spcPts val="0"/>
              </a:spcAft>
              <a:buClr>
                <a:srgbClr val="000000"/>
              </a:buClr>
              <a:buSzPts val="1999"/>
              <a:buFont typeface="Arial"/>
              <a:buNone/>
            </a:pPr>
            <a:r>
              <a:rPr b="0" i="0" lang="en-US" sz="1999" u="none" cap="none" strike="noStrike">
                <a:solidFill>
                  <a:srgbClr val="23403D"/>
                </a:solidFill>
                <a:latin typeface="Arial"/>
                <a:ea typeface="Arial"/>
                <a:cs typeface="Arial"/>
                <a:sym typeface="Arial"/>
              </a:rPr>
              <a:t>his presents the project timeline in the form of a Gantt chart, showing major phases, activities, and milestones. It provides a visual overview of the project schedule, enabling easy tracking of progress, dependencies, and deadlines.</a:t>
            </a:r>
            <a:endParaRPr b="0" i="0" sz="4800" u="none" cap="none" strike="noStrike">
              <a:solidFill>
                <a:srgbClr val="23403D"/>
              </a:solidFill>
              <a:latin typeface="Arial"/>
              <a:ea typeface="Arial"/>
              <a:cs typeface="Arial"/>
              <a:sym typeface="Arial"/>
            </a:endParaRPr>
          </a:p>
        </p:txBody>
      </p:sp>
      <p:graphicFrame>
        <p:nvGraphicFramePr>
          <p:cNvPr id="278" name="Google Shape;278;g37934103d55_0_0"/>
          <p:cNvGraphicFramePr/>
          <p:nvPr/>
        </p:nvGraphicFramePr>
        <p:xfrm>
          <a:off x="76200" y="6094275"/>
          <a:ext cx="3000000" cy="3000000"/>
        </p:xfrm>
        <a:graphic>
          <a:graphicData uri="http://schemas.openxmlformats.org/drawingml/2006/table">
            <a:tbl>
              <a:tblPr>
                <a:noFill/>
                <a:tableStyleId>{48A71F7B-A8DF-4114-8CE9-9AAA1494DEBB}</a:tableStyleId>
              </a:tblPr>
              <a:tblGrid>
                <a:gridCol w="5739125"/>
                <a:gridCol w="2066075"/>
                <a:gridCol w="2066075"/>
                <a:gridCol w="2066075"/>
                <a:gridCol w="2066075"/>
                <a:gridCol w="2066075"/>
                <a:gridCol w="2066075"/>
              </a:tblGrid>
              <a:tr h="228600">
                <a:tc>
                  <a:txBody>
                    <a:bodyPr/>
                    <a:lstStyle/>
                    <a:p>
                      <a:pPr indent="0" lvl="0" marL="0" marR="0" rtl="0" algn="ctr">
                        <a:lnSpc>
                          <a:spcPct val="115000"/>
                        </a:lnSpc>
                        <a:spcBef>
                          <a:spcPts val="0"/>
                        </a:spcBef>
                        <a:spcAft>
                          <a:spcPts val="0"/>
                        </a:spcAft>
                        <a:buClr>
                          <a:srgbClr val="000000"/>
                        </a:buClr>
                        <a:buSzPts val="2000"/>
                        <a:buFont typeface="Arial"/>
                        <a:buNone/>
                      </a:pPr>
                      <a:r>
                        <a:rPr b="1" lang="en-US" sz="2000" u="none" cap="none" strike="noStrike"/>
                        <a:t>Task/Activity</a:t>
                      </a:r>
                      <a:endParaRPr b="1" sz="2000" u="none" cap="none" strike="noStrike"/>
                    </a:p>
                  </a:txBody>
                  <a:tcPr marT="91425" marB="91425" marR="91425" marL="91425"/>
                </a:tc>
                <a:tc>
                  <a:txBody>
                    <a:bodyPr/>
                    <a:lstStyle/>
                    <a:p>
                      <a:pPr indent="0" lvl="0" marL="0" marR="0" rtl="0" algn="ctr">
                        <a:lnSpc>
                          <a:spcPct val="115000"/>
                        </a:lnSpc>
                        <a:spcBef>
                          <a:spcPts val="0"/>
                        </a:spcBef>
                        <a:spcAft>
                          <a:spcPts val="0"/>
                        </a:spcAft>
                        <a:buClr>
                          <a:srgbClr val="000000"/>
                        </a:buClr>
                        <a:buSzPts val="2000"/>
                        <a:buFont typeface="Arial"/>
                        <a:buNone/>
                      </a:pPr>
                      <a:r>
                        <a:rPr b="1" lang="en-US" sz="2000" u="none" cap="none" strike="noStrike"/>
                        <a:t>Month 1</a:t>
                      </a:r>
                      <a:endParaRPr b="1" sz="2000" u="none" cap="none" strike="noStrike"/>
                    </a:p>
                  </a:txBody>
                  <a:tcPr marT="91425" marB="91425" marR="91425" marL="91425"/>
                </a:tc>
                <a:tc>
                  <a:txBody>
                    <a:bodyPr/>
                    <a:lstStyle/>
                    <a:p>
                      <a:pPr indent="0" lvl="0" marL="0" marR="0" rtl="0" algn="ctr">
                        <a:lnSpc>
                          <a:spcPct val="115000"/>
                        </a:lnSpc>
                        <a:spcBef>
                          <a:spcPts val="0"/>
                        </a:spcBef>
                        <a:spcAft>
                          <a:spcPts val="0"/>
                        </a:spcAft>
                        <a:buClr>
                          <a:srgbClr val="000000"/>
                        </a:buClr>
                        <a:buSzPts val="2000"/>
                        <a:buFont typeface="Arial"/>
                        <a:buNone/>
                      </a:pPr>
                      <a:r>
                        <a:rPr b="1" lang="en-US" sz="2000" u="none" cap="none" strike="noStrike"/>
                        <a:t>Month 2</a:t>
                      </a:r>
                      <a:endParaRPr b="1" sz="2000" u="none" cap="none" strike="noStrike"/>
                    </a:p>
                  </a:txBody>
                  <a:tcPr marT="91425" marB="91425" marR="91425" marL="91425"/>
                </a:tc>
                <a:tc>
                  <a:txBody>
                    <a:bodyPr/>
                    <a:lstStyle/>
                    <a:p>
                      <a:pPr indent="0" lvl="0" marL="0" marR="0" rtl="0" algn="ctr">
                        <a:lnSpc>
                          <a:spcPct val="115000"/>
                        </a:lnSpc>
                        <a:spcBef>
                          <a:spcPts val="0"/>
                        </a:spcBef>
                        <a:spcAft>
                          <a:spcPts val="0"/>
                        </a:spcAft>
                        <a:buClr>
                          <a:srgbClr val="000000"/>
                        </a:buClr>
                        <a:buSzPts val="2000"/>
                        <a:buFont typeface="Arial"/>
                        <a:buNone/>
                      </a:pPr>
                      <a:r>
                        <a:rPr b="1" lang="en-US" sz="2000" u="none" cap="none" strike="noStrike"/>
                        <a:t>Month 3</a:t>
                      </a:r>
                      <a:endParaRPr b="1" sz="2000" u="none" cap="none" strike="noStrike"/>
                    </a:p>
                  </a:txBody>
                  <a:tcPr marT="91425" marB="91425" marR="91425" marL="91425"/>
                </a:tc>
                <a:tc>
                  <a:txBody>
                    <a:bodyPr/>
                    <a:lstStyle/>
                    <a:p>
                      <a:pPr indent="0" lvl="0" marL="0" marR="0" rtl="0" algn="ctr">
                        <a:lnSpc>
                          <a:spcPct val="115000"/>
                        </a:lnSpc>
                        <a:spcBef>
                          <a:spcPts val="0"/>
                        </a:spcBef>
                        <a:spcAft>
                          <a:spcPts val="0"/>
                        </a:spcAft>
                        <a:buClr>
                          <a:srgbClr val="000000"/>
                        </a:buClr>
                        <a:buSzPts val="2000"/>
                        <a:buFont typeface="Arial"/>
                        <a:buNone/>
                      </a:pPr>
                      <a:r>
                        <a:rPr b="1" lang="en-US" sz="2000" u="none" cap="none" strike="noStrike"/>
                        <a:t>Month 4</a:t>
                      </a:r>
                      <a:endParaRPr b="1" sz="2000" u="none" cap="none" strike="noStrike"/>
                    </a:p>
                  </a:txBody>
                  <a:tcPr marT="91425" marB="91425" marR="91425" marL="91425"/>
                </a:tc>
                <a:tc>
                  <a:txBody>
                    <a:bodyPr/>
                    <a:lstStyle/>
                    <a:p>
                      <a:pPr indent="0" lvl="0" marL="0" marR="0" rtl="0" algn="ctr">
                        <a:lnSpc>
                          <a:spcPct val="115000"/>
                        </a:lnSpc>
                        <a:spcBef>
                          <a:spcPts val="0"/>
                        </a:spcBef>
                        <a:spcAft>
                          <a:spcPts val="0"/>
                        </a:spcAft>
                        <a:buClr>
                          <a:srgbClr val="000000"/>
                        </a:buClr>
                        <a:buSzPts val="2000"/>
                        <a:buFont typeface="Arial"/>
                        <a:buNone/>
                      </a:pPr>
                      <a:r>
                        <a:rPr b="1" lang="en-US" sz="2000" u="none" cap="none" strike="noStrike"/>
                        <a:t>Month 5</a:t>
                      </a:r>
                      <a:endParaRPr b="1" sz="2000" u="none" cap="none" strike="noStrike"/>
                    </a:p>
                  </a:txBody>
                  <a:tcPr marT="91425" marB="91425" marR="91425" marL="91425"/>
                </a:tc>
                <a:tc>
                  <a:txBody>
                    <a:bodyPr/>
                    <a:lstStyle/>
                    <a:p>
                      <a:pPr indent="0" lvl="0" marL="0" marR="0" rtl="0" algn="ctr">
                        <a:lnSpc>
                          <a:spcPct val="115000"/>
                        </a:lnSpc>
                        <a:spcBef>
                          <a:spcPts val="0"/>
                        </a:spcBef>
                        <a:spcAft>
                          <a:spcPts val="0"/>
                        </a:spcAft>
                        <a:buClr>
                          <a:srgbClr val="000000"/>
                        </a:buClr>
                        <a:buSzPts val="2000"/>
                        <a:buFont typeface="Arial"/>
                        <a:buNone/>
                      </a:pPr>
                      <a:r>
                        <a:rPr b="1" lang="en-US" sz="2000" u="none" cap="none" strike="noStrike"/>
                        <a:t>Month 6</a:t>
                      </a:r>
                      <a:endParaRPr b="1" sz="2000" u="none" cap="none" strike="noStrike"/>
                    </a:p>
                  </a:txBody>
                  <a:tcPr marT="91425" marB="91425" marR="91425" marL="91425"/>
                </a:tc>
              </a:tr>
              <a:tr h="200025">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Proposal Preparation</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r h="200025">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Prototype Development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r h="200025">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Testing &amp; Validation</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r h="200025">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Data Analysis &amp; Refinement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r h="200025">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Final Report &amp; Presentation</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7"/>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5" r="-12883" t="0"/>
            </a:stretch>
          </a:blipFill>
          <a:ln>
            <a:noFill/>
          </a:ln>
        </p:spPr>
      </p:sp>
      <p:grpSp>
        <p:nvGrpSpPr>
          <p:cNvPr id="284" name="Google Shape;284;p7"/>
          <p:cNvGrpSpPr/>
          <p:nvPr/>
        </p:nvGrpSpPr>
        <p:grpSpPr>
          <a:xfrm>
            <a:off x="-3321865" y="-3260322"/>
            <a:ext cx="5059505" cy="4814703"/>
            <a:chOff x="4360" y="-66675"/>
            <a:chExt cx="804080" cy="765175"/>
          </a:xfrm>
        </p:grpSpPr>
        <p:sp>
          <p:nvSpPr>
            <p:cNvPr id="285" name="Google Shape;285;p7"/>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7"/>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287" name="Google Shape;287;p7"/>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4">
              <a:alphaModFix/>
            </a:blip>
            <a:stretch>
              <a:fillRect b="0" l="0" r="0" t="0"/>
            </a:stretch>
          </a:blipFill>
          <a:ln>
            <a:noFill/>
          </a:ln>
        </p:spPr>
      </p:sp>
      <p:sp>
        <p:nvSpPr>
          <p:cNvPr descr="Flat torn paper" id="288" name="Google Shape;288;p7"/>
          <p:cNvSpPr/>
          <p:nvPr/>
        </p:nvSpPr>
        <p:spPr>
          <a:xfrm rot="10800000">
            <a:off x="-435741" y="9972675"/>
            <a:ext cx="17403799" cy="2759967"/>
          </a:xfrm>
          <a:custGeom>
            <a:rect b="b" l="l" r="r" t="t"/>
            <a:pathLst>
              <a:path extrusionOk="0" h="2759967" w="17403799">
                <a:moveTo>
                  <a:pt x="0" y="0"/>
                </a:moveTo>
                <a:lnTo>
                  <a:pt x="17403799" y="0"/>
                </a:lnTo>
                <a:lnTo>
                  <a:pt x="17403799" y="2759967"/>
                </a:lnTo>
                <a:lnTo>
                  <a:pt x="0" y="2759967"/>
                </a:lnTo>
                <a:lnTo>
                  <a:pt x="0" y="0"/>
                </a:lnTo>
                <a:close/>
              </a:path>
            </a:pathLst>
          </a:custGeom>
          <a:blipFill rotWithShape="1">
            <a:blip r:embed="rId5">
              <a:alphaModFix/>
            </a:blip>
            <a:stretch>
              <a:fillRect b="0" l="0" r="0" t="-265710"/>
            </a:stretch>
          </a:blipFill>
          <a:ln>
            <a:noFill/>
          </a:ln>
        </p:spPr>
      </p:sp>
      <p:graphicFrame>
        <p:nvGraphicFramePr>
          <p:cNvPr id="289" name="Google Shape;289;p7"/>
          <p:cNvGraphicFramePr/>
          <p:nvPr/>
        </p:nvGraphicFramePr>
        <p:xfrm>
          <a:off x="1115488" y="4312481"/>
          <a:ext cx="3000000" cy="3000000"/>
        </p:xfrm>
        <a:graphic>
          <a:graphicData uri="http://schemas.openxmlformats.org/drawingml/2006/table">
            <a:tbl>
              <a:tblPr>
                <a:noFill/>
                <a:tableStyleId>{48A71F7B-A8DF-4114-8CE9-9AAA1494DEBB}</a:tableStyleId>
              </a:tblPr>
              <a:tblGrid>
                <a:gridCol w="2093850"/>
                <a:gridCol w="1920400"/>
                <a:gridCol w="2007125"/>
                <a:gridCol w="2007125"/>
                <a:gridCol w="2007125"/>
                <a:gridCol w="2007125"/>
                <a:gridCol w="2007125"/>
                <a:gridCol w="2007125"/>
              </a:tblGrid>
              <a:tr h="1111300">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TRL 1</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TRL 2</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TRL 3</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TRL 4</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TRL 6</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PDF</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TRL 7</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TRL 8</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r>
              <a:tr h="3153775">
                <a:tc>
                  <a:txBody>
                    <a:bodyPr/>
                    <a:lstStyle/>
                    <a:p>
                      <a:pPr indent="0" lvl="0" marL="0" marR="0" rtl="0" algn="ctr">
                        <a:lnSpc>
                          <a:spcPct val="14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Basic principles observed</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Technology concept formulated</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000000"/>
                          </a:solidFill>
                          <a:latin typeface="Arial"/>
                          <a:ea typeface="Arial"/>
                          <a:cs typeface="Arial"/>
                          <a:sym typeface="Arial"/>
                        </a:rPr>
                        <a:t>YOU ARE HERE</a:t>
                      </a:r>
                      <a:endParaRPr sz="1100" u="none" cap="none" strike="noStrike"/>
                    </a:p>
                    <a:p>
                      <a:pPr indent="0" lvl="0" marL="0" marR="0" rtl="0" algn="ctr">
                        <a:lnSpc>
                          <a:spcPct val="254545"/>
                        </a:lnSpc>
                        <a:spcBef>
                          <a:spcPts val="0"/>
                        </a:spcBef>
                        <a:spcAft>
                          <a:spcPts val="0"/>
                        </a:spcAft>
                        <a:buClr>
                          <a:srgbClr val="000000"/>
                        </a:buClr>
                        <a:buSzPts val="1100"/>
                        <a:buFont typeface="Arial"/>
                        <a:buNone/>
                      </a:pPr>
                      <a:r>
                        <a:t/>
                      </a:r>
                      <a:endParaRPr sz="1100" u="none" cap="none" strike="noStrike"/>
                    </a:p>
                    <a:p>
                      <a:pPr indent="0" lvl="0" marL="0" marR="0" rtl="0" algn="ctr">
                        <a:lnSpc>
                          <a:spcPct val="14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Technology validated in relevant</a:t>
                      </a:r>
                      <a:endParaRPr sz="14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Technology validated in lab</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Technique-demonstrated in relevant environment</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000000"/>
                          </a:solidFill>
                          <a:latin typeface="Arial"/>
                          <a:ea typeface="Arial"/>
                          <a:cs typeface="Arial"/>
                          <a:sym typeface="Arial"/>
                        </a:rPr>
                        <a:t>Systems prototype </a:t>
                      </a:r>
                      <a:r>
                        <a:rPr lang="en-US" sz="2000" u="none" cap="none" strike="noStrike"/>
                        <a:t>demonstration</a:t>
                      </a:r>
                      <a:r>
                        <a:rPr lang="en-US" sz="2000" u="none" cap="none" strike="noStrike">
                          <a:solidFill>
                            <a:srgbClr val="000000"/>
                          </a:solidFill>
                          <a:latin typeface="Arial"/>
                          <a:ea typeface="Arial"/>
                          <a:cs typeface="Arial"/>
                          <a:sym typeface="Arial"/>
                        </a:rPr>
                        <a:t> in operational environment</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System completed and qualified</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Full commercialization</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bl>
          </a:graphicData>
        </a:graphic>
      </p:graphicFrame>
      <p:sp>
        <p:nvSpPr>
          <p:cNvPr id="290" name="Google Shape;290;p7"/>
          <p:cNvSpPr txBox="1"/>
          <p:nvPr/>
        </p:nvSpPr>
        <p:spPr>
          <a:xfrm>
            <a:off x="1028700" y="1288280"/>
            <a:ext cx="16230600" cy="2512200"/>
          </a:xfrm>
          <a:prstGeom prst="rect">
            <a:avLst/>
          </a:prstGeom>
          <a:noFill/>
          <a:ln>
            <a:noFill/>
          </a:ln>
        </p:spPr>
        <p:txBody>
          <a:bodyPr anchorCtr="0" anchor="t" bIns="0" lIns="0" spcFirstLastPara="1" rIns="0" wrap="square" tIns="0">
            <a:spAutoFit/>
          </a:bodyPr>
          <a:lstStyle/>
          <a:p>
            <a:pPr indent="0" lvl="0" marL="0" marR="0" rtl="0" algn="ctr">
              <a:lnSpc>
                <a:spcPct val="110003"/>
              </a:lnSpc>
              <a:spcBef>
                <a:spcPts val="0"/>
              </a:spcBef>
              <a:spcAft>
                <a:spcPts val="0"/>
              </a:spcAft>
              <a:buClr>
                <a:srgbClr val="000000"/>
              </a:buClr>
              <a:buSzPts val="4800"/>
              <a:buFont typeface="Arial"/>
              <a:buNone/>
            </a:pPr>
            <a:r>
              <a:rPr b="1" i="0" lang="en-US" sz="4800" u="none" cap="none" strike="noStrike">
                <a:solidFill>
                  <a:srgbClr val="23403D"/>
                </a:solidFill>
                <a:latin typeface="Arial"/>
                <a:ea typeface="Arial"/>
                <a:cs typeface="Arial"/>
                <a:sym typeface="Arial"/>
              </a:rPr>
              <a:t>Technology Development and </a:t>
            </a:r>
            <a:r>
              <a:rPr b="1" lang="en-US" sz="4800">
                <a:solidFill>
                  <a:srgbClr val="23403D"/>
                </a:solidFill>
              </a:rPr>
              <a:t>S</a:t>
            </a:r>
            <a:r>
              <a:rPr b="1" i="0" lang="en-US" sz="4800" u="none" cap="none" strike="noStrike">
                <a:solidFill>
                  <a:srgbClr val="23403D"/>
                </a:solidFill>
                <a:latin typeface="Arial"/>
                <a:ea typeface="Arial"/>
                <a:cs typeface="Arial"/>
                <a:sym typeface="Arial"/>
              </a:rPr>
              <a:t>ustainability of the </a:t>
            </a:r>
            <a:r>
              <a:rPr b="1" lang="en-US" sz="4800">
                <a:solidFill>
                  <a:srgbClr val="23403D"/>
                </a:solidFill>
              </a:rPr>
              <a:t>P</a:t>
            </a:r>
            <a:r>
              <a:rPr b="1" i="0" lang="en-US" sz="4800" u="none" cap="none" strike="noStrike">
                <a:solidFill>
                  <a:srgbClr val="23403D"/>
                </a:solidFill>
                <a:latin typeface="Arial"/>
                <a:ea typeface="Arial"/>
                <a:cs typeface="Arial"/>
                <a:sym typeface="Arial"/>
              </a:rPr>
              <a:t>roduct Plan</a:t>
            </a:r>
            <a:endParaRPr b="1" i="0" sz="2799" u="none" cap="none" strike="noStrike">
              <a:solidFill>
                <a:srgbClr val="23403D"/>
              </a:solidFill>
              <a:latin typeface="Arial"/>
              <a:ea typeface="Arial"/>
              <a:cs typeface="Arial"/>
              <a:sym typeface="Arial"/>
            </a:endParaRPr>
          </a:p>
          <a:p>
            <a:pPr indent="0" lvl="0" marL="0" marR="0" rtl="0" algn="ctr">
              <a:lnSpc>
                <a:spcPct val="110003"/>
              </a:lnSpc>
              <a:spcBef>
                <a:spcPts val="0"/>
              </a:spcBef>
              <a:spcAft>
                <a:spcPts val="0"/>
              </a:spcAft>
              <a:buClr>
                <a:srgbClr val="000000"/>
              </a:buClr>
              <a:buSzPts val="1800"/>
              <a:buFont typeface="Arial"/>
              <a:buNone/>
            </a:pPr>
            <a:r>
              <a:rPr b="0" i="0" lang="en-US" sz="1800" u="none" cap="none" strike="noStrike">
                <a:solidFill>
                  <a:srgbClr val="23403D"/>
                </a:solidFill>
                <a:latin typeface="Arial"/>
                <a:ea typeface="Arial"/>
                <a:cs typeface="Arial"/>
                <a:sym typeface="Arial"/>
              </a:rPr>
              <a:t>To present a clear and realistic step-by-step roadmap to take your technology from early research (TRL 1) through to full commercialization (TRL 9), highlighting where you are now, what you aim to do under PDF, and what comes after. Show product</a:t>
            </a:r>
            <a:r>
              <a:rPr lang="en-US" sz="1800">
                <a:solidFill>
                  <a:srgbClr val="23403D"/>
                </a:solidFill>
              </a:rPr>
              <a:t> </a:t>
            </a:r>
            <a:r>
              <a:rPr b="0" i="0" lang="en-US" sz="1800" u="none" cap="none" strike="noStrike">
                <a:solidFill>
                  <a:srgbClr val="23403D"/>
                </a:solidFill>
                <a:latin typeface="Arial"/>
                <a:ea typeface="Arial"/>
                <a:cs typeface="Arial"/>
                <a:sym typeface="Arial"/>
              </a:rPr>
              <a:t>improvements,</a:t>
            </a:r>
            <a:r>
              <a:rPr lang="en-US" sz="1800">
                <a:solidFill>
                  <a:srgbClr val="23403D"/>
                </a:solidFill>
              </a:rPr>
              <a:t> </a:t>
            </a:r>
            <a:r>
              <a:rPr b="0" i="0" lang="en-US" sz="1800" u="none" cap="none" strike="noStrike">
                <a:solidFill>
                  <a:srgbClr val="23403D"/>
                </a:solidFill>
                <a:latin typeface="Arial"/>
                <a:ea typeface="Arial"/>
                <a:cs typeface="Arial"/>
                <a:sym typeface="Arial"/>
              </a:rPr>
              <a:t>scalability, or</a:t>
            </a:r>
            <a:r>
              <a:rPr lang="en-US" sz="1800">
                <a:solidFill>
                  <a:srgbClr val="23403D"/>
                </a:solidFill>
              </a:rPr>
              <a:t> </a:t>
            </a:r>
            <a:r>
              <a:rPr b="0" i="0" lang="en-US" sz="1800" u="none" cap="none" strike="noStrike">
                <a:solidFill>
                  <a:srgbClr val="23403D"/>
                </a:solidFill>
                <a:latin typeface="Arial"/>
                <a:ea typeface="Arial"/>
                <a:cs typeface="Arial"/>
                <a:sym typeface="Arial"/>
              </a:rPr>
              <a:t>technological</a:t>
            </a:r>
            <a:r>
              <a:rPr lang="en-US" sz="1800">
                <a:solidFill>
                  <a:srgbClr val="23403D"/>
                </a:solidFill>
              </a:rPr>
              <a:t> </a:t>
            </a:r>
            <a:r>
              <a:rPr b="0" i="0" lang="en-US" sz="1800" u="none" cap="none" strike="noStrike">
                <a:solidFill>
                  <a:srgbClr val="23403D"/>
                </a:solidFill>
                <a:latin typeface="Arial"/>
                <a:ea typeface="Arial"/>
                <a:cs typeface="Arial"/>
                <a:sym typeface="Arial"/>
              </a:rPr>
              <a:t>advancements. Include</a:t>
            </a:r>
            <a:r>
              <a:rPr lang="en-US" sz="1800">
                <a:solidFill>
                  <a:srgbClr val="23403D"/>
                </a:solidFill>
              </a:rPr>
              <a:t> </a:t>
            </a:r>
            <a:r>
              <a:rPr b="0" i="0" lang="en-US" sz="1800" u="none" cap="none" strike="noStrike">
                <a:solidFill>
                  <a:srgbClr val="23403D"/>
                </a:solidFill>
                <a:latin typeface="Arial"/>
                <a:ea typeface="Arial"/>
                <a:cs typeface="Arial"/>
                <a:sym typeface="Arial"/>
              </a:rPr>
              <a:t>maintenance plan</a:t>
            </a:r>
            <a:endParaRPr sz="1800">
              <a:solidFill>
                <a:srgbClr val="23403D"/>
              </a:solidFill>
            </a:endParaRPr>
          </a:p>
        </p:txBody>
      </p:sp>
      <p:sp>
        <p:nvSpPr>
          <p:cNvPr id="291" name="Google Shape;291;p7"/>
          <p:cNvSpPr txBox="1"/>
          <p:nvPr/>
        </p:nvSpPr>
        <p:spPr>
          <a:xfrm>
            <a:off x="13158250" y="8807775"/>
            <a:ext cx="4835700" cy="754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50031"/>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Technology Development Plan (10%)</a:t>
            </a:r>
            <a:r>
              <a:rPr b="1" i="0" lang="en-US" sz="1400" u="none" cap="none" strike="noStrike">
                <a:solidFill>
                  <a:srgbClr val="000000"/>
                </a:solidFill>
                <a:latin typeface="Arial"/>
                <a:ea typeface="Arial"/>
                <a:cs typeface="Arial"/>
                <a:sym typeface="Arial"/>
              </a:rPr>
              <a:t> </a:t>
            </a:r>
            <a:br>
              <a:rPr b="1" i="0" lang="en-US" sz="1400" u="none" cap="none" strike="noStrike">
                <a:solidFill>
                  <a:srgbClr val="000000"/>
                </a:solidFill>
                <a:latin typeface="Arial"/>
                <a:ea typeface="Arial"/>
                <a:cs typeface="Arial"/>
                <a:sym typeface="Arial"/>
              </a:rPr>
            </a:br>
            <a:r>
              <a:rPr b="1" i="0" lang="en-US" sz="1400" u="none" cap="none" strike="noStrike">
                <a:solidFill>
                  <a:srgbClr val="000000"/>
                </a:solidFill>
                <a:latin typeface="Arial"/>
                <a:ea typeface="Arial"/>
                <a:cs typeface="Arial"/>
                <a:sym typeface="Arial"/>
              </a:rPr>
              <a:t>Roadmap</a:t>
            </a:r>
            <a:r>
              <a:rPr b="1" lang="en-US"/>
              <a:t> </a:t>
            </a:r>
            <a:r>
              <a:rPr b="1" i="0" lang="en-US" sz="1400" u="none" cap="none" strike="noStrike">
                <a:solidFill>
                  <a:srgbClr val="000000"/>
                </a:solidFill>
                <a:latin typeface="Arial"/>
                <a:ea typeface="Arial"/>
                <a:cs typeface="Arial"/>
                <a:sym typeface="Arial"/>
              </a:rPr>
              <a:t>sustainability of</a:t>
            </a:r>
            <a:r>
              <a:rPr b="1" lang="en-US"/>
              <a:t> </a:t>
            </a:r>
            <a:r>
              <a:rPr b="1" i="0" lang="en-US" sz="1400" u="none" cap="none" strike="noStrike">
                <a:solidFill>
                  <a:srgbClr val="000000"/>
                </a:solidFill>
                <a:latin typeface="Arial"/>
                <a:ea typeface="Arial"/>
                <a:cs typeface="Arial"/>
                <a:sym typeface="Arial"/>
              </a:rPr>
              <a:t>product (5%)</a:t>
            </a:r>
            <a:endParaRPr b="1"/>
          </a:p>
        </p:txBody>
      </p:sp>
      <p:cxnSp>
        <p:nvCxnSpPr>
          <p:cNvPr id="292" name="Google Shape;292;p7"/>
          <p:cNvCxnSpPr>
            <a:stCxn id="293" idx="2"/>
          </p:cNvCxnSpPr>
          <p:nvPr/>
        </p:nvCxnSpPr>
        <p:spPr>
          <a:xfrm>
            <a:off x="14221335" y="4088724"/>
            <a:ext cx="0" cy="223800"/>
          </a:xfrm>
          <a:prstGeom prst="straightConnector1">
            <a:avLst/>
          </a:prstGeom>
          <a:noFill/>
          <a:ln cap="flat" cmpd="sng" w="38100">
            <a:solidFill>
              <a:srgbClr val="000000"/>
            </a:solidFill>
            <a:prstDash val="solid"/>
            <a:round/>
            <a:headEnd len="sm" w="sm" type="none"/>
            <a:tailEnd len="sm" w="sm" type="none"/>
          </a:ln>
        </p:spPr>
      </p:cxnSp>
      <p:sp>
        <p:nvSpPr>
          <p:cNvPr id="293" name="Google Shape;293;p7"/>
          <p:cNvSpPr txBox="1"/>
          <p:nvPr/>
        </p:nvSpPr>
        <p:spPr>
          <a:xfrm>
            <a:off x="12910035" y="3719424"/>
            <a:ext cx="2622600" cy="3693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What comes after</a:t>
            </a:r>
            <a:endParaRPr b="0" i="0" sz="2400" u="none" cap="none" strike="noStrike">
              <a:solidFill>
                <a:srgbClr val="000000"/>
              </a:solidFill>
              <a:latin typeface="Arial"/>
              <a:ea typeface="Arial"/>
              <a:cs typeface="Arial"/>
              <a:sym typeface="Arial"/>
            </a:endParaRPr>
          </a:p>
        </p:txBody>
      </p:sp>
      <p:sp>
        <p:nvSpPr>
          <p:cNvPr id="294" name="Google Shape;294;p7"/>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6">
              <a:alphaModFix/>
            </a:blip>
            <a:stretch>
              <a:fillRect b="0" l="0" r="0" t="0"/>
            </a:stretch>
          </a:blipFill>
          <a:ln>
            <a:noFill/>
          </a:ln>
        </p:spPr>
      </p:sp>
      <p:sp>
        <p:nvSpPr>
          <p:cNvPr id="295" name="Google Shape;295;p7"/>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7">
              <a:alphaModFix/>
            </a:blip>
            <a:stretch>
              <a:fillRect b="0" l="0" r="0" t="0"/>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8"/>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5" r="-12883" t="0"/>
            </a:stretch>
          </a:blipFill>
          <a:ln>
            <a:noFill/>
          </a:ln>
        </p:spPr>
      </p:sp>
      <p:grpSp>
        <p:nvGrpSpPr>
          <p:cNvPr id="301" name="Google Shape;301;p8"/>
          <p:cNvGrpSpPr/>
          <p:nvPr/>
        </p:nvGrpSpPr>
        <p:grpSpPr>
          <a:xfrm>
            <a:off x="-3321865" y="-3260322"/>
            <a:ext cx="5059505" cy="4814703"/>
            <a:chOff x="4360" y="-66675"/>
            <a:chExt cx="804080" cy="765175"/>
          </a:xfrm>
        </p:grpSpPr>
        <p:sp>
          <p:nvSpPr>
            <p:cNvPr id="302" name="Google Shape;302;p8"/>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8"/>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304" name="Google Shape;304;p8"/>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4">
              <a:alphaModFix/>
            </a:blip>
            <a:stretch>
              <a:fillRect b="0" l="0" r="0" t="0"/>
            </a:stretch>
          </a:blipFill>
          <a:ln>
            <a:noFill/>
          </a:ln>
        </p:spPr>
      </p:sp>
      <p:sp>
        <p:nvSpPr>
          <p:cNvPr descr="Flat torn paper" id="305" name="Google Shape;305;p8"/>
          <p:cNvSpPr/>
          <p:nvPr/>
        </p:nvSpPr>
        <p:spPr>
          <a:xfrm rot="10800000">
            <a:off x="-435741" y="9972675"/>
            <a:ext cx="17403799" cy="2759967"/>
          </a:xfrm>
          <a:custGeom>
            <a:rect b="b" l="l" r="r" t="t"/>
            <a:pathLst>
              <a:path extrusionOk="0" h="2759967" w="17403799">
                <a:moveTo>
                  <a:pt x="0" y="0"/>
                </a:moveTo>
                <a:lnTo>
                  <a:pt x="17403799" y="0"/>
                </a:lnTo>
                <a:lnTo>
                  <a:pt x="17403799" y="2759967"/>
                </a:lnTo>
                <a:lnTo>
                  <a:pt x="0" y="2759967"/>
                </a:lnTo>
                <a:lnTo>
                  <a:pt x="0" y="0"/>
                </a:lnTo>
                <a:close/>
              </a:path>
            </a:pathLst>
          </a:custGeom>
          <a:blipFill rotWithShape="1">
            <a:blip r:embed="rId5">
              <a:alphaModFix/>
            </a:blip>
            <a:stretch>
              <a:fillRect b="0" l="0" r="0" t="-265710"/>
            </a:stretch>
          </a:blipFill>
          <a:ln>
            <a:noFill/>
          </a:ln>
        </p:spPr>
      </p:sp>
      <p:graphicFrame>
        <p:nvGraphicFramePr>
          <p:cNvPr id="306" name="Google Shape;306;p8"/>
          <p:cNvGraphicFramePr/>
          <p:nvPr/>
        </p:nvGraphicFramePr>
        <p:xfrm>
          <a:off x="1202275" y="2856021"/>
          <a:ext cx="3000000" cy="3000000"/>
        </p:xfrm>
        <a:graphic>
          <a:graphicData uri="http://schemas.openxmlformats.org/drawingml/2006/table">
            <a:tbl>
              <a:tblPr>
                <a:noFill/>
                <a:tableStyleId>{48A71F7B-A8DF-4114-8CE9-9AAA1494DEBB}</a:tableStyleId>
              </a:tblPr>
              <a:tblGrid>
                <a:gridCol w="3350175"/>
                <a:gridCol w="3072625"/>
                <a:gridCol w="3211400"/>
                <a:gridCol w="3211400"/>
                <a:gridCol w="3211400"/>
              </a:tblGrid>
              <a:tr h="1846675">
                <a:tc rowSpan="2">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KEY PARTNERSHIPS</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0" lvl="0" marL="0" marR="0" rtl="0" algn="ctr">
                        <a:lnSpc>
                          <a:spcPct val="140033"/>
                        </a:lnSpc>
                        <a:spcBef>
                          <a:spcPts val="0"/>
                        </a:spcBef>
                        <a:spcAft>
                          <a:spcPts val="0"/>
                        </a:spcAft>
                        <a:buClr>
                          <a:srgbClr val="000000"/>
                        </a:buClr>
                        <a:buSzPts val="1199"/>
                        <a:buFont typeface="Arial"/>
                        <a:buNone/>
                      </a:pPr>
                      <a:r>
                        <a:rPr lang="en-US" sz="1199" u="none" cap="none" strike="noStrike">
                          <a:solidFill>
                            <a:srgbClr val="000000"/>
                          </a:solidFill>
                          <a:latin typeface="Arial"/>
                          <a:ea typeface="Arial"/>
                          <a:cs typeface="Arial"/>
                          <a:sym typeface="Arial"/>
                        </a:rPr>
                        <a:t>Who can </a:t>
                      </a:r>
                      <a:r>
                        <a:rPr b="1" lang="en-US" sz="1199" u="none" cap="none" strike="noStrike">
                          <a:solidFill>
                            <a:srgbClr val="000000"/>
                          </a:solidFill>
                          <a:latin typeface="Arial"/>
                          <a:ea typeface="Arial"/>
                          <a:cs typeface="Arial"/>
                          <a:sym typeface="Arial"/>
                        </a:rPr>
                        <a:t>help</a:t>
                      </a:r>
                      <a:r>
                        <a:rPr lang="en-US" sz="1199" u="none" cap="none" strike="noStrike">
                          <a:solidFill>
                            <a:srgbClr val="000000"/>
                          </a:solidFill>
                          <a:latin typeface="Arial"/>
                          <a:ea typeface="Arial"/>
                          <a:cs typeface="Arial"/>
                          <a:sym typeface="Arial"/>
                        </a:rPr>
                        <a:t> us?</a:t>
                      </a:r>
                      <a:endParaRPr sz="1400" u="none" cap="none" strike="noStrike"/>
                    </a:p>
                    <a:p>
                      <a:pPr indent="0" lvl="0" marL="0" marR="0" rtl="0" algn="ctr">
                        <a:lnSpc>
                          <a:spcPct val="140033"/>
                        </a:lnSpc>
                        <a:spcBef>
                          <a:spcPts val="0"/>
                        </a:spcBef>
                        <a:spcAft>
                          <a:spcPts val="0"/>
                        </a:spcAft>
                        <a:buClr>
                          <a:srgbClr val="000000"/>
                        </a:buClr>
                        <a:buSzPts val="1199"/>
                        <a:buFont typeface="Arial"/>
                        <a:buNone/>
                      </a:pPr>
                      <a:r>
                        <a:t/>
                      </a:r>
                      <a:endParaRPr sz="1199" u="none" cap="none" strike="noStrike">
                        <a:solidFill>
                          <a:srgbClr val="000000"/>
                        </a:solidFill>
                        <a:latin typeface="Arial"/>
                        <a:ea typeface="Arial"/>
                        <a:cs typeface="Arial"/>
                        <a:sym typeface="Arial"/>
                      </a:endParaRPr>
                    </a:p>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Support or provide value proposition</a:t>
                      </a:r>
                      <a:endParaRPr sz="1400" u="none" cap="none" strike="noStrike"/>
                    </a:p>
                  </a:txBody>
                  <a:tcPr marT="190500" marB="190500" marR="190500" marL="190500" anchor="ctr">
                    <a:lnL cap="flat" cmpd="sng" w="95250">
                      <a:solidFill>
                        <a:srgbClr val="00BF63"/>
                      </a:solidFill>
                      <a:prstDash val="solid"/>
                      <a:round/>
                      <a:headEnd len="sm" w="sm" type="none"/>
                      <a:tailEnd len="sm" w="sm" type="none"/>
                    </a:lnL>
                    <a:lnR cap="flat" cmpd="sng" w="95250">
                      <a:solidFill>
                        <a:srgbClr val="00BF63"/>
                      </a:solidFill>
                      <a:prstDash val="solid"/>
                      <a:round/>
                      <a:headEnd len="sm" w="sm" type="none"/>
                      <a:tailEnd len="sm" w="sm" type="none"/>
                    </a:lnR>
                    <a:lnT cap="flat" cmpd="sng" w="95250">
                      <a:solidFill>
                        <a:srgbClr val="00BF63"/>
                      </a:solidFill>
                      <a:prstDash val="solid"/>
                      <a:round/>
                      <a:headEnd len="sm" w="sm" type="none"/>
                      <a:tailEnd len="sm" w="sm" type="none"/>
                    </a:lnT>
                    <a:lnB cap="flat" cmpd="sng" w="95250">
                      <a:solidFill>
                        <a:srgbClr val="A4A4A4"/>
                      </a:solidFill>
                      <a:prstDash val="solid"/>
                      <a:round/>
                      <a:headEnd len="sm" w="sm" type="none"/>
                      <a:tailEnd len="sm" w="sm" type="none"/>
                    </a:lnB>
                    <a:solidFill>
                      <a:srgbClr val="FFFFFF"/>
                    </a:solidFill>
                  </a:tcPr>
                </a:tc>
                <a:tc>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KEY ACTIVITIES</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0" lvl="0" marL="0" marR="0" rtl="0" algn="ctr">
                        <a:lnSpc>
                          <a:spcPct val="140033"/>
                        </a:lnSpc>
                        <a:spcBef>
                          <a:spcPts val="0"/>
                        </a:spcBef>
                        <a:spcAft>
                          <a:spcPts val="0"/>
                        </a:spcAft>
                        <a:buClr>
                          <a:srgbClr val="000000"/>
                        </a:buClr>
                        <a:buSzPts val="1199"/>
                        <a:buFont typeface="Arial"/>
                        <a:buNone/>
                      </a:pPr>
                      <a:r>
                        <a:rPr lang="en-US" sz="1199" u="none" cap="none" strike="noStrike">
                          <a:solidFill>
                            <a:srgbClr val="000000"/>
                          </a:solidFill>
                          <a:latin typeface="Arial"/>
                          <a:ea typeface="Arial"/>
                          <a:cs typeface="Arial"/>
                          <a:sym typeface="Arial"/>
                        </a:rPr>
                        <a:t>What must we </a:t>
                      </a:r>
                      <a:r>
                        <a:rPr b="1" lang="en-US" sz="1199" u="none" cap="none" strike="noStrike">
                          <a:solidFill>
                            <a:srgbClr val="000000"/>
                          </a:solidFill>
                          <a:latin typeface="Arial"/>
                          <a:ea typeface="Arial"/>
                          <a:cs typeface="Arial"/>
                          <a:sym typeface="Arial"/>
                        </a:rPr>
                        <a:t>do</a:t>
                      </a:r>
                      <a:r>
                        <a:rPr lang="en-US" sz="1199" u="none" cap="none" strike="noStrike">
                          <a:solidFill>
                            <a:srgbClr val="000000"/>
                          </a:solidFill>
                          <a:latin typeface="Arial"/>
                          <a:ea typeface="Arial"/>
                          <a:cs typeface="Arial"/>
                          <a:sym typeface="Arial"/>
                        </a:rPr>
                        <a:t>?</a:t>
                      </a:r>
                      <a:endParaRPr sz="1400" u="none" cap="none" strike="noStrike"/>
                    </a:p>
                  </a:txBody>
                  <a:tcPr marT="190500" marB="190500" marR="190500" marL="190500" anchor="ctr">
                    <a:lnL cap="flat" cmpd="sng" w="95250">
                      <a:solidFill>
                        <a:srgbClr val="00BF63"/>
                      </a:solidFill>
                      <a:prstDash val="solid"/>
                      <a:round/>
                      <a:headEnd len="sm" w="sm" type="none"/>
                      <a:tailEnd len="sm" w="sm" type="none"/>
                    </a:lnL>
                    <a:lnR cap="flat" cmpd="sng" w="95250">
                      <a:solidFill>
                        <a:srgbClr val="FF66C4"/>
                      </a:solidFill>
                      <a:prstDash val="solid"/>
                      <a:round/>
                      <a:headEnd len="sm" w="sm" type="none"/>
                      <a:tailEnd len="sm" w="sm" type="none"/>
                    </a:lnR>
                    <a:lnT cap="flat" cmpd="sng" w="57150">
                      <a:solidFill>
                        <a:srgbClr val="00BF63"/>
                      </a:solidFill>
                      <a:prstDash val="solid"/>
                      <a:round/>
                      <a:headEnd len="sm" w="sm" type="none"/>
                      <a:tailEnd len="sm" w="sm" type="none"/>
                    </a:lnT>
                    <a:lnB cap="flat" cmpd="sng" w="95250">
                      <a:solidFill>
                        <a:srgbClr val="00BF63"/>
                      </a:solidFill>
                      <a:prstDash val="solid"/>
                      <a:round/>
                      <a:headEnd len="sm" w="sm" type="none"/>
                      <a:tailEnd len="sm" w="sm" type="none"/>
                    </a:lnB>
                    <a:solidFill>
                      <a:srgbClr val="FFFFFF"/>
                    </a:solidFill>
                  </a:tcPr>
                </a:tc>
                <a:tc rowSpan="2">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VALUE PROPOSITIONS</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129540" lvl="1" marL="259080" marR="0" rtl="0" algn="ctr">
                        <a:lnSpc>
                          <a:spcPct val="140033"/>
                        </a:lnSpc>
                        <a:spcBef>
                          <a:spcPts val="0"/>
                        </a:spcBef>
                        <a:spcAft>
                          <a:spcPts val="0"/>
                        </a:spcAft>
                        <a:buClr>
                          <a:srgbClr val="000000"/>
                        </a:buClr>
                        <a:buSzPts val="1199"/>
                        <a:buFont typeface="Arial"/>
                        <a:buAutoNum type="arabicPeriod"/>
                      </a:pPr>
                      <a:r>
                        <a:rPr b="1" lang="en-US" sz="1199" u="none" cap="none" strike="noStrike">
                          <a:solidFill>
                            <a:srgbClr val="000000"/>
                          </a:solidFill>
                          <a:latin typeface="Arial"/>
                          <a:ea typeface="Arial"/>
                          <a:cs typeface="Arial"/>
                          <a:sym typeface="Arial"/>
                        </a:rPr>
                        <a:t>I</a:t>
                      </a:r>
                      <a:r>
                        <a:rPr lang="en-US" sz="1199" u="none" cap="none" strike="noStrike">
                          <a:solidFill>
                            <a:srgbClr val="000000"/>
                          </a:solidFill>
                          <a:latin typeface="Arial"/>
                          <a:ea typeface="Arial"/>
                          <a:cs typeface="Arial"/>
                          <a:sym typeface="Arial"/>
                        </a:rPr>
                        <a:t>t’s the </a:t>
                      </a:r>
                      <a:r>
                        <a:rPr b="1" lang="en-US" sz="1199" u="none" cap="none" strike="noStrike">
                          <a:solidFill>
                            <a:srgbClr val="000000"/>
                          </a:solidFill>
                          <a:latin typeface="Arial"/>
                          <a:ea typeface="Arial"/>
                          <a:cs typeface="Arial"/>
                          <a:sym typeface="Arial"/>
                        </a:rPr>
                        <a:t>promise of value </a:t>
                      </a:r>
                      <a:r>
                        <a:rPr lang="en-US" sz="1199" u="none" cap="none" strike="noStrike">
                          <a:solidFill>
                            <a:srgbClr val="000000"/>
                          </a:solidFill>
                          <a:latin typeface="Arial"/>
                          <a:ea typeface="Arial"/>
                          <a:cs typeface="Arial"/>
                          <a:sym typeface="Arial"/>
                        </a:rPr>
                        <a:t>your business delivers to customers</a:t>
                      </a:r>
                      <a:endParaRPr sz="1400" u="none" cap="none" strike="noStrike"/>
                    </a:p>
                    <a:p>
                      <a:pPr indent="-129540" lvl="1" marL="259080" marR="0" rtl="0" algn="ctr">
                        <a:lnSpc>
                          <a:spcPct val="140033"/>
                        </a:lnSpc>
                        <a:spcBef>
                          <a:spcPts val="0"/>
                        </a:spcBef>
                        <a:spcAft>
                          <a:spcPts val="0"/>
                        </a:spcAft>
                        <a:buClr>
                          <a:srgbClr val="000000"/>
                        </a:buClr>
                        <a:buSzPts val="1199"/>
                        <a:buFont typeface="Arial"/>
                        <a:buAutoNum type="arabicPeriod"/>
                      </a:pPr>
                      <a:r>
                        <a:rPr b="1" lang="en-US" sz="1199" u="none" cap="none" strike="noStrike">
                          <a:solidFill>
                            <a:srgbClr val="000000"/>
                          </a:solidFill>
                          <a:latin typeface="Arial"/>
                          <a:ea typeface="Arial"/>
                          <a:cs typeface="Arial"/>
                          <a:sym typeface="Arial"/>
                        </a:rPr>
                        <a:t>Key elements of a Strong Value Proposition</a:t>
                      </a:r>
                      <a:endParaRPr sz="1400" u="none" cap="none" strike="noStrike"/>
                    </a:p>
                    <a:p>
                      <a:pPr indent="-129540" lvl="1" marL="259080" marR="0" rtl="0" algn="ctr">
                        <a:lnSpc>
                          <a:spcPct val="140033"/>
                        </a:lnSpc>
                        <a:spcBef>
                          <a:spcPts val="0"/>
                        </a:spcBef>
                        <a:spcAft>
                          <a:spcPts val="0"/>
                        </a:spcAft>
                        <a:buClr>
                          <a:srgbClr val="000000"/>
                        </a:buClr>
                        <a:buSzPts val="1199"/>
                        <a:buFont typeface="Arial"/>
                        <a:buChar char="•"/>
                      </a:pPr>
                      <a:r>
                        <a:rPr b="1" lang="en-US" sz="1199" u="none" cap="none" strike="noStrike">
                          <a:solidFill>
                            <a:srgbClr val="000000"/>
                          </a:solidFill>
                          <a:latin typeface="Arial"/>
                          <a:ea typeface="Arial"/>
                          <a:cs typeface="Arial"/>
                          <a:sym typeface="Arial"/>
                        </a:rPr>
                        <a:t>Solves a real problem</a:t>
                      </a:r>
                      <a:r>
                        <a:rPr lang="en-US" sz="1199" u="none" cap="none" strike="noStrike">
                          <a:solidFill>
                            <a:srgbClr val="000000"/>
                          </a:solidFill>
                          <a:latin typeface="Arial"/>
                          <a:ea typeface="Arial"/>
                          <a:cs typeface="Arial"/>
                          <a:sym typeface="Arial"/>
                        </a:rPr>
                        <a:t> (pain reliever)</a:t>
                      </a:r>
                      <a:endParaRPr sz="1400" u="none" cap="none" strike="noStrike"/>
                    </a:p>
                    <a:p>
                      <a:pPr indent="-129540" lvl="1" marL="259080" marR="0" rtl="0" algn="ctr">
                        <a:lnSpc>
                          <a:spcPct val="140033"/>
                        </a:lnSpc>
                        <a:spcBef>
                          <a:spcPts val="0"/>
                        </a:spcBef>
                        <a:spcAft>
                          <a:spcPts val="0"/>
                        </a:spcAft>
                        <a:buClr>
                          <a:srgbClr val="000000"/>
                        </a:buClr>
                        <a:buSzPts val="1199"/>
                        <a:buFont typeface="Arial"/>
                        <a:buChar char="•"/>
                      </a:pPr>
                      <a:r>
                        <a:rPr b="1" lang="en-US" sz="1199" u="none" cap="none" strike="noStrike">
                          <a:solidFill>
                            <a:srgbClr val="000000"/>
                          </a:solidFill>
                          <a:latin typeface="Arial"/>
                          <a:ea typeface="Arial"/>
                          <a:cs typeface="Arial"/>
                          <a:sym typeface="Arial"/>
                        </a:rPr>
                        <a:t>Creates a desired gain </a:t>
                      </a:r>
                      <a:r>
                        <a:rPr lang="en-US" sz="1199" u="none" cap="none" strike="noStrike">
                          <a:solidFill>
                            <a:srgbClr val="000000"/>
                          </a:solidFill>
                          <a:latin typeface="Arial"/>
                          <a:ea typeface="Arial"/>
                          <a:cs typeface="Arial"/>
                          <a:sym typeface="Arial"/>
                        </a:rPr>
                        <a:t>(gain creator)</a:t>
                      </a:r>
                      <a:endParaRPr sz="1400" u="none" cap="none" strike="noStrike"/>
                    </a:p>
                    <a:p>
                      <a:pPr indent="-129540" lvl="1" marL="259080" marR="0" rtl="0" algn="ctr">
                        <a:lnSpc>
                          <a:spcPct val="140033"/>
                        </a:lnSpc>
                        <a:spcBef>
                          <a:spcPts val="0"/>
                        </a:spcBef>
                        <a:spcAft>
                          <a:spcPts val="0"/>
                        </a:spcAft>
                        <a:buClr>
                          <a:srgbClr val="000000"/>
                        </a:buClr>
                        <a:buSzPts val="1199"/>
                        <a:buFont typeface="Arial"/>
                        <a:buChar char="•"/>
                      </a:pPr>
                      <a:r>
                        <a:rPr b="1" lang="en-US" sz="1199" u="none" cap="none" strike="noStrike">
                          <a:solidFill>
                            <a:srgbClr val="000000"/>
                          </a:solidFill>
                          <a:latin typeface="Arial"/>
                          <a:ea typeface="Arial"/>
                          <a:cs typeface="Arial"/>
                          <a:sym typeface="Arial"/>
                        </a:rPr>
                        <a:t>Clearly explains the value </a:t>
                      </a:r>
                      <a:r>
                        <a:rPr lang="en-US" sz="1199" u="none" cap="none" strike="noStrike">
                          <a:solidFill>
                            <a:srgbClr val="000000"/>
                          </a:solidFill>
                          <a:latin typeface="Arial"/>
                          <a:ea typeface="Arial"/>
                          <a:cs typeface="Arial"/>
                          <a:sym typeface="Arial"/>
                        </a:rPr>
                        <a:t>in a way customers care about</a:t>
                      </a:r>
                      <a:endParaRPr sz="1400" u="none" cap="none" strike="noStrike"/>
                    </a:p>
                    <a:p>
                      <a:pPr indent="-129540" lvl="1" marL="259080" marR="0" rtl="0" algn="ctr">
                        <a:lnSpc>
                          <a:spcPct val="140033"/>
                        </a:lnSpc>
                        <a:spcBef>
                          <a:spcPts val="0"/>
                        </a:spcBef>
                        <a:spcAft>
                          <a:spcPts val="0"/>
                        </a:spcAft>
                        <a:buClr>
                          <a:srgbClr val="000000"/>
                        </a:buClr>
                        <a:buSzPts val="1199"/>
                        <a:buFont typeface="Arial"/>
                        <a:buChar char="•"/>
                      </a:pPr>
                      <a:r>
                        <a:rPr b="1" lang="en-US" sz="1199" u="none" cap="none" strike="noStrike">
                          <a:solidFill>
                            <a:srgbClr val="000000"/>
                          </a:solidFill>
                          <a:latin typeface="Arial"/>
                          <a:ea typeface="Arial"/>
                          <a:cs typeface="Arial"/>
                          <a:sym typeface="Arial"/>
                        </a:rPr>
                        <a:t>Is different or better</a:t>
                      </a:r>
                      <a:r>
                        <a:rPr lang="en-US" sz="1199" u="none" cap="none" strike="noStrike">
                          <a:solidFill>
                            <a:srgbClr val="000000"/>
                          </a:solidFill>
                          <a:latin typeface="Arial"/>
                          <a:ea typeface="Arial"/>
                          <a:cs typeface="Arial"/>
                          <a:sym typeface="Arial"/>
                        </a:rPr>
                        <a:t> than alternatives</a:t>
                      </a:r>
                      <a:endParaRPr sz="1400" u="none" cap="none" strike="noStrike"/>
                    </a:p>
                  </a:txBody>
                  <a:tcPr marT="190500" marB="190500" marR="190500" marL="190500" anchor="ctr">
                    <a:lnL cap="flat" cmpd="sng" w="95250">
                      <a:solidFill>
                        <a:srgbClr val="FF66C4"/>
                      </a:solidFill>
                      <a:prstDash val="solid"/>
                      <a:round/>
                      <a:headEnd len="sm" w="sm" type="none"/>
                      <a:tailEnd len="sm" w="sm" type="none"/>
                    </a:lnL>
                    <a:lnR cap="flat" cmpd="sng" w="95250">
                      <a:solidFill>
                        <a:srgbClr val="FF66C4"/>
                      </a:solidFill>
                      <a:prstDash val="solid"/>
                      <a:round/>
                      <a:headEnd len="sm" w="sm" type="none"/>
                      <a:tailEnd len="sm" w="sm" type="none"/>
                    </a:lnR>
                    <a:lnT cap="flat" cmpd="sng" w="95250">
                      <a:solidFill>
                        <a:srgbClr val="FF66C4"/>
                      </a:solidFill>
                      <a:prstDash val="solid"/>
                      <a:round/>
                      <a:headEnd len="sm" w="sm" type="none"/>
                      <a:tailEnd len="sm" w="sm" type="none"/>
                    </a:lnT>
                    <a:lnB cap="flat" cmpd="sng" w="95250">
                      <a:solidFill>
                        <a:srgbClr val="63B1DB"/>
                      </a:solidFill>
                      <a:prstDash val="solid"/>
                      <a:round/>
                      <a:headEnd len="sm" w="sm" type="none"/>
                      <a:tailEnd len="sm" w="sm" type="none"/>
                    </a:lnB>
                    <a:solidFill>
                      <a:srgbClr val="FFFFFF"/>
                    </a:solidFill>
                  </a:tcPr>
                </a:tc>
                <a:tc>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CUSTOMER RELATIONSHIPS</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0" lvl="0" marL="0" marR="0" rtl="0" algn="ctr">
                        <a:lnSpc>
                          <a:spcPct val="140033"/>
                        </a:lnSpc>
                        <a:spcBef>
                          <a:spcPts val="0"/>
                        </a:spcBef>
                        <a:spcAft>
                          <a:spcPts val="0"/>
                        </a:spcAft>
                        <a:buClr>
                          <a:srgbClr val="000000"/>
                        </a:buClr>
                        <a:buSzPts val="1199"/>
                        <a:buFont typeface="Arial"/>
                        <a:buNone/>
                      </a:pPr>
                      <a:r>
                        <a:rPr lang="en-US" sz="1199" u="none" cap="none" strike="noStrike">
                          <a:solidFill>
                            <a:srgbClr val="000000"/>
                          </a:solidFill>
                          <a:latin typeface="Arial"/>
                          <a:ea typeface="Arial"/>
                          <a:cs typeface="Arial"/>
                          <a:sym typeface="Arial"/>
                        </a:rPr>
                        <a:t>How do you </a:t>
                      </a:r>
                      <a:r>
                        <a:rPr b="1" lang="en-US" sz="1199" u="none" cap="none" strike="noStrike">
                          <a:solidFill>
                            <a:srgbClr val="000000"/>
                          </a:solidFill>
                          <a:latin typeface="Arial"/>
                          <a:ea typeface="Arial"/>
                          <a:cs typeface="Arial"/>
                          <a:sym typeface="Arial"/>
                        </a:rPr>
                        <a:t>attract, retain, and grow</a:t>
                      </a:r>
                      <a:r>
                        <a:rPr lang="en-US" sz="1199" u="none" cap="none" strike="noStrike">
                          <a:solidFill>
                            <a:srgbClr val="000000"/>
                          </a:solidFill>
                          <a:latin typeface="Arial"/>
                          <a:ea typeface="Arial"/>
                          <a:cs typeface="Arial"/>
                          <a:sym typeface="Arial"/>
                        </a:rPr>
                        <a:t> your customer base</a:t>
                      </a:r>
                      <a:endParaRPr sz="1400" u="none" cap="none" strike="noStrike"/>
                    </a:p>
                  </a:txBody>
                  <a:tcPr marT="190500" marB="190500" marR="190500" marL="190500" anchor="ctr">
                    <a:lnL cap="flat" cmpd="sng" w="95250">
                      <a:solidFill>
                        <a:srgbClr val="FF66C4"/>
                      </a:solidFill>
                      <a:prstDash val="solid"/>
                      <a:round/>
                      <a:headEnd len="sm" w="sm" type="none"/>
                      <a:tailEnd len="sm" w="sm" type="none"/>
                    </a:lnL>
                    <a:lnR cap="flat" cmpd="sng" w="95250">
                      <a:solidFill>
                        <a:srgbClr val="8C52FF"/>
                      </a:solidFill>
                      <a:prstDash val="solid"/>
                      <a:round/>
                      <a:headEnd len="sm" w="sm" type="none"/>
                      <a:tailEnd len="sm" w="sm" type="none"/>
                    </a:lnR>
                    <a:lnT cap="flat" cmpd="sng" w="57150">
                      <a:solidFill>
                        <a:srgbClr val="FF6D4D"/>
                      </a:solidFill>
                      <a:prstDash val="solid"/>
                      <a:round/>
                      <a:headEnd len="sm" w="sm" type="none"/>
                      <a:tailEnd len="sm" w="sm" type="none"/>
                    </a:lnT>
                    <a:lnB cap="flat" cmpd="sng" w="95250">
                      <a:solidFill>
                        <a:srgbClr val="FF6D4D"/>
                      </a:solidFill>
                      <a:prstDash val="solid"/>
                      <a:round/>
                      <a:headEnd len="sm" w="sm" type="none"/>
                      <a:tailEnd len="sm" w="sm" type="none"/>
                    </a:lnB>
                    <a:solidFill>
                      <a:srgbClr val="FFFFFF"/>
                    </a:solidFill>
                  </a:tcPr>
                </a:tc>
                <a:tc rowSpan="2">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CUSTOMER SEGMENTS</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0" lvl="0" marL="0" marR="0" rtl="0" algn="ctr">
                        <a:lnSpc>
                          <a:spcPct val="140033"/>
                        </a:lnSpc>
                        <a:spcBef>
                          <a:spcPts val="0"/>
                        </a:spcBef>
                        <a:spcAft>
                          <a:spcPts val="0"/>
                        </a:spcAft>
                        <a:buClr>
                          <a:srgbClr val="000000"/>
                        </a:buClr>
                        <a:buSzPts val="1199"/>
                        <a:buFont typeface="Arial"/>
                        <a:buNone/>
                      </a:pPr>
                      <a:r>
                        <a:rPr lang="en-US" sz="1199" u="none" cap="none" strike="noStrike">
                          <a:solidFill>
                            <a:srgbClr val="000000"/>
                          </a:solidFill>
                          <a:latin typeface="Arial"/>
                          <a:ea typeface="Arial"/>
                          <a:cs typeface="Arial"/>
                          <a:sym typeface="Arial"/>
                        </a:rPr>
                        <a:t>It’s the </a:t>
                      </a:r>
                      <a:r>
                        <a:rPr b="1" lang="en-US" sz="1199" u="none" cap="none" strike="noStrike">
                          <a:solidFill>
                            <a:srgbClr val="000000"/>
                          </a:solidFill>
                          <a:latin typeface="Arial"/>
                          <a:ea typeface="Arial"/>
                          <a:cs typeface="Arial"/>
                          <a:sym typeface="Arial"/>
                        </a:rPr>
                        <a:t>specific group of people or organizations</a:t>
                      </a:r>
                      <a:r>
                        <a:rPr lang="en-US" sz="1199" u="none" cap="none" strike="noStrike">
                          <a:solidFill>
                            <a:srgbClr val="000000"/>
                          </a:solidFill>
                          <a:latin typeface="Arial"/>
                          <a:ea typeface="Arial"/>
                          <a:cs typeface="Arial"/>
                          <a:sym typeface="Arial"/>
                        </a:rPr>
                        <a:t> your business is targeting and serving.</a:t>
                      </a:r>
                      <a:endParaRPr sz="1400" u="none" cap="none" strike="noStrike"/>
                    </a:p>
                    <a:p>
                      <a:pPr indent="0" lvl="0" marL="0" marR="0" rtl="0" algn="ctr">
                        <a:lnSpc>
                          <a:spcPct val="140033"/>
                        </a:lnSpc>
                        <a:spcBef>
                          <a:spcPts val="0"/>
                        </a:spcBef>
                        <a:spcAft>
                          <a:spcPts val="0"/>
                        </a:spcAft>
                        <a:buClr>
                          <a:srgbClr val="000000"/>
                        </a:buClr>
                        <a:buSzPts val="1199"/>
                        <a:buFont typeface="Arial"/>
                        <a:buNone/>
                      </a:pPr>
                      <a:r>
                        <a:t/>
                      </a:r>
                      <a:endParaRPr sz="1199" u="none" cap="none" strike="noStrike">
                        <a:solidFill>
                          <a:srgbClr val="000000"/>
                        </a:solidFill>
                        <a:latin typeface="Arial"/>
                        <a:ea typeface="Arial"/>
                        <a:cs typeface="Arial"/>
                        <a:sym typeface="Arial"/>
                      </a:endParaRPr>
                    </a:p>
                    <a:p>
                      <a:pPr indent="-129540" lvl="1" marL="259080" marR="0" rtl="0" algn="ctr">
                        <a:lnSpc>
                          <a:spcPct val="140033"/>
                        </a:lnSpc>
                        <a:spcBef>
                          <a:spcPts val="0"/>
                        </a:spcBef>
                        <a:spcAft>
                          <a:spcPts val="0"/>
                        </a:spcAft>
                        <a:buClr>
                          <a:srgbClr val="000000"/>
                        </a:buClr>
                        <a:buSzPts val="1199"/>
                        <a:buFont typeface="Arial"/>
                        <a:buChar char="•"/>
                      </a:pPr>
                      <a:r>
                        <a:rPr lang="en-US" sz="1199" u="none" cap="none" strike="noStrike">
                          <a:solidFill>
                            <a:srgbClr val="000000"/>
                          </a:solidFill>
                          <a:latin typeface="Arial"/>
                          <a:ea typeface="Arial"/>
                          <a:cs typeface="Arial"/>
                          <a:sym typeface="Arial"/>
                        </a:rPr>
                        <a:t>Who are your most important users or buyers?</a:t>
                      </a:r>
                      <a:endParaRPr sz="1400" u="none" cap="none" strike="noStrike"/>
                    </a:p>
                    <a:p>
                      <a:pPr indent="-129540" lvl="1" marL="259080" marR="0" rtl="0" algn="ctr">
                        <a:lnSpc>
                          <a:spcPct val="140033"/>
                        </a:lnSpc>
                        <a:spcBef>
                          <a:spcPts val="0"/>
                        </a:spcBef>
                        <a:spcAft>
                          <a:spcPts val="0"/>
                        </a:spcAft>
                        <a:buClr>
                          <a:srgbClr val="000000"/>
                        </a:buClr>
                        <a:buSzPts val="1199"/>
                        <a:buFont typeface="Arial"/>
                        <a:buChar char="•"/>
                      </a:pPr>
                      <a:r>
                        <a:rPr lang="en-US" sz="1199" u="none" cap="none" strike="noStrike">
                          <a:solidFill>
                            <a:srgbClr val="000000"/>
                          </a:solidFill>
                          <a:latin typeface="Arial"/>
                          <a:ea typeface="Arial"/>
                          <a:cs typeface="Arial"/>
                          <a:sym typeface="Arial"/>
                        </a:rPr>
                        <a:t>What are their key characteristics (age, job, location, habits)?</a:t>
                      </a:r>
                      <a:endParaRPr sz="1400" u="none" cap="none" strike="noStrike"/>
                    </a:p>
                    <a:p>
                      <a:pPr indent="-129540" lvl="1" marL="259080" marR="0" rtl="0" algn="ctr">
                        <a:lnSpc>
                          <a:spcPct val="140033"/>
                        </a:lnSpc>
                        <a:spcBef>
                          <a:spcPts val="0"/>
                        </a:spcBef>
                        <a:spcAft>
                          <a:spcPts val="0"/>
                        </a:spcAft>
                        <a:buClr>
                          <a:srgbClr val="000000"/>
                        </a:buClr>
                        <a:buSzPts val="1199"/>
                        <a:buFont typeface="Arial"/>
                        <a:buChar char="•"/>
                      </a:pPr>
                      <a:r>
                        <a:rPr lang="en-US" sz="1199" u="none" cap="none" strike="noStrike">
                          <a:solidFill>
                            <a:srgbClr val="000000"/>
                          </a:solidFill>
                          <a:latin typeface="Arial"/>
                          <a:ea typeface="Arial"/>
                          <a:cs typeface="Arial"/>
                          <a:sym typeface="Arial"/>
                        </a:rPr>
                        <a:t>What problems do they need to solve?</a:t>
                      </a:r>
                      <a:endParaRPr sz="1400" u="none" cap="none" strike="noStrike"/>
                    </a:p>
                  </a:txBody>
                  <a:tcPr marT="190500" marB="190500" marR="190500" marL="190500" anchor="ctr">
                    <a:lnL cap="flat" cmpd="sng" w="95250">
                      <a:solidFill>
                        <a:srgbClr val="8C52FF"/>
                      </a:solidFill>
                      <a:prstDash val="solid"/>
                      <a:round/>
                      <a:headEnd len="sm" w="sm" type="none"/>
                      <a:tailEnd len="sm" w="sm" type="none"/>
                    </a:lnL>
                    <a:lnR cap="flat" cmpd="sng" w="95250">
                      <a:solidFill>
                        <a:srgbClr val="8C52FF"/>
                      </a:solidFill>
                      <a:prstDash val="solid"/>
                      <a:round/>
                      <a:headEnd len="sm" w="sm" type="none"/>
                      <a:tailEnd len="sm" w="sm" type="none"/>
                    </a:lnR>
                    <a:lnT cap="flat" cmpd="sng" w="95250">
                      <a:solidFill>
                        <a:srgbClr val="8C52FF"/>
                      </a:solidFill>
                      <a:prstDash val="solid"/>
                      <a:round/>
                      <a:headEnd len="sm" w="sm" type="none"/>
                      <a:tailEnd len="sm" w="sm" type="none"/>
                    </a:lnT>
                    <a:lnB cap="flat" cmpd="sng" w="95250">
                      <a:solidFill>
                        <a:srgbClr val="63B1DB"/>
                      </a:solidFill>
                      <a:prstDash val="solid"/>
                      <a:round/>
                      <a:headEnd len="sm" w="sm" type="none"/>
                      <a:tailEnd len="sm" w="sm" type="none"/>
                    </a:lnB>
                    <a:solidFill>
                      <a:srgbClr val="FFFFFF"/>
                    </a:solidFill>
                  </a:tcPr>
                </a:tc>
              </a:tr>
              <a:tr h="2224275">
                <a:tc vMerge="1"/>
                <a:tc>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KEY RESOURCES</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0" lvl="0" marL="0" marR="0" rtl="0" algn="ctr">
                        <a:lnSpc>
                          <a:spcPct val="140033"/>
                        </a:lnSpc>
                        <a:spcBef>
                          <a:spcPts val="0"/>
                        </a:spcBef>
                        <a:spcAft>
                          <a:spcPts val="0"/>
                        </a:spcAft>
                        <a:buClr>
                          <a:srgbClr val="000000"/>
                        </a:buClr>
                        <a:buSzPts val="1199"/>
                        <a:buFont typeface="Arial"/>
                        <a:buNone/>
                      </a:pPr>
                      <a:r>
                        <a:rPr lang="en-US" sz="1199" u="none" cap="none" strike="noStrike">
                          <a:solidFill>
                            <a:srgbClr val="000000"/>
                          </a:solidFill>
                          <a:latin typeface="Arial"/>
                          <a:ea typeface="Arial"/>
                          <a:cs typeface="Arial"/>
                          <a:sym typeface="Arial"/>
                        </a:rPr>
                        <a:t>What must we </a:t>
                      </a:r>
                      <a:r>
                        <a:rPr b="1" lang="en-US" sz="1199" u="none" cap="none" strike="noStrike">
                          <a:solidFill>
                            <a:srgbClr val="000000"/>
                          </a:solidFill>
                          <a:latin typeface="Arial"/>
                          <a:ea typeface="Arial"/>
                          <a:cs typeface="Arial"/>
                          <a:sym typeface="Arial"/>
                        </a:rPr>
                        <a:t>have</a:t>
                      </a:r>
                      <a:r>
                        <a:rPr lang="en-US" sz="1199" u="none" cap="none" strike="noStrike">
                          <a:solidFill>
                            <a:srgbClr val="000000"/>
                          </a:solidFill>
                          <a:latin typeface="Arial"/>
                          <a:ea typeface="Arial"/>
                          <a:cs typeface="Arial"/>
                          <a:sym typeface="Arial"/>
                        </a:rPr>
                        <a:t>?</a:t>
                      </a:r>
                      <a:endParaRPr sz="1400" u="none" cap="none" strike="noStrike"/>
                    </a:p>
                  </a:txBody>
                  <a:tcPr marT="190500" marB="190500" marR="190500" marL="190500" anchor="ctr">
                    <a:lnL cap="flat" cmpd="sng" w="95250">
                      <a:solidFill>
                        <a:srgbClr val="00BF63"/>
                      </a:solidFill>
                      <a:prstDash val="solid"/>
                      <a:round/>
                      <a:headEnd len="sm" w="sm" type="none"/>
                      <a:tailEnd len="sm" w="sm" type="none"/>
                    </a:lnL>
                    <a:lnR cap="flat" cmpd="sng" w="95250">
                      <a:solidFill>
                        <a:srgbClr val="FF66C4"/>
                      </a:solidFill>
                      <a:prstDash val="solid"/>
                      <a:round/>
                      <a:headEnd len="sm" w="sm" type="none"/>
                      <a:tailEnd len="sm" w="sm" type="none"/>
                    </a:lnR>
                    <a:lnT cap="flat" cmpd="sng" w="95250">
                      <a:solidFill>
                        <a:srgbClr val="00BF63"/>
                      </a:solidFill>
                      <a:prstDash val="solid"/>
                      <a:round/>
                      <a:headEnd len="sm" w="sm" type="none"/>
                      <a:tailEnd len="sm" w="sm" type="none"/>
                    </a:lnT>
                    <a:lnB cap="flat" cmpd="sng" w="95250">
                      <a:solidFill>
                        <a:srgbClr val="A4A4A4"/>
                      </a:solidFill>
                      <a:prstDash val="solid"/>
                      <a:round/>
                      <a:headEnd len="sm" w="sm" type="none"/>
                      <a:tailEnd len="sm" w="sm" type="none"/>
                    </a:lnB>
                    <a:solidFill>
                      <a:srgbClr val="FFFFFF"/>
                    </a:solidFill>
                  </a:tcPr>
                </a:tc>
                <a:tc vMerge="1"/>
                <a:tc>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CHANNELS </a:t>
                      </a:r>
                      <a:endParaRPr sz="1100" u="none" cap="none" strike="noStrike"/>
                    </a:p>
                  </a:txBody>
                  <a:tcPr marT="190500" marB="190500" marR="190500" marL="190500" anchor="ctr">
                    <a:lnL cap="flat" cmpd="sng" w="95250">
                      <a:solidFill>
                        <a:srgbClr val="FF66C4"/>
                      </a:solidFill>
                      <a:prstDash val="solid"/>
                      <a:round/>
                      <a:headEnd len="sm" w="sm" type="none"/>
                      <a:tailEnd len="sm" w="sm" type="none"/>
                    </a:lnL>
                    <a:lnR cap="flat" cmpd="sng" w="95250">
                      <a:solidFill>
                        <a:srgbClr val="8C52FF"/>
                      </a:solidFill>
                      <a:prstDash val="solid"/>
                      <a:round/>
                      <a:headEnd len="sm" w="sm" type="none"/>
                      <a:tailEnd len="sm" w="sm" type="none"/>
                    </a:lnR>
                    <a:lnT cap="flat" cmpd="sng" w="95250">
                      <a:solidFill>
                        <a:srgbClr val="FF6D4D"/>
                      </a:solidFill>
                      <a:prstDash val="solid"/>
                      <a:round/>
                      <a:headEnd len="sm" w="sm" type="none"/>
                      <a:tailEnd len="sm" w="sm" type="none"/>
                    </a:lnT>
                    <a:lnB cap="flat" cmpd="sng" w="95250">
                      <a:solidFill>
                        <a:srgbClr val="63B1DB"/>
                      </a:solidFill>
                      <a:prstDash val="solid"/>
                      <a:round/>
                      <a:headEnd len="sm" w="sm" type="none"/>
                      <a:tailEnd len="sm" w="sm" type="none"/>
                    </a:lnB>
                    <a:solidFill>
                      <a:srgbClr val="FFFFFF"/>
                    </a:solidFill>
                  </a:tcPr>
                </a:tc>
                <a:tc vMerge="1"/>
              </a:tr>
              <a:tr h="1801225">
                <a:tc gridSpan="2">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COST STRUCTURE</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0" lvl="0" marL="0" marR="0" rtl="0" algn="ctr">
                        <a:lnSpc>
                          <a:spcPct val="140033"/>
                        </a:lnSpc>
                        <a:spcBef>
                          <a:spcPts val="0"/>
                        </a:spcBef>
                        <a:spcAft>
                          <a:spcPts val="0"/>
                        </a:spcAft>
                        <a:buClr>
                          <a:srgbClr val="000000"/>
                        </a:buClr>
                        <a:buSzPts val="1199"/>
                        <a:buFont typeface="Arial"/>
                        <a:buNone/>
                      </a:pPr>
                      <a:r>
                        <a:rPr lang="en-US" sz="1199" u="none" cap="none" strike="noStrike">
                          <a:solidFill>
                            <a:srgbClr val="000000"/>
                          </a:solidFill>
                          <a:latin typeface="Arial"/>
                          <a:ea typeface="Arial"/>
                          <a:cs typeface="Arial"/>
                          <a:sym typeface="Arial"/>
                        </a:rPr>
                        <a:t>It describe all the </a:t>
                      </a:r>
                      <a:r>
                        <a:rPr b="1" lang="en-US" sz="1199" u="none" cap="none" strike="noStrike">
                          <a:solidFill>
                            <a:srgbClr val="000000"/>
                          </a:solidFill>
                          <a:latin typeface="Arial"/>
                          <a:ea typeface="Arial"/>
                          <a:cs typeface="Arial"/>
                          <a:sym typeface="Arial"/>
                        </a:rPr>
                        <a:t>cost and expenses</a:t>
                      </a:r>
                      <a:r>
                        <a:rPr lang="en-US" sz="1199" u="none" cap="none" strike="noStrike">
                          <a:solidFill>
                            <a:srgbClr val="000000"/>
                          </a:solidFill>
                          <a:latin typeface="Arial"/>
                          <a:ea typeface="Arial"/>
                          <a:cs typeface="Arial"/>
                          <a:sym typeface="Arial"/>
                        </a:rPr>
                        <a:t> required to operate your business model.</a:t>
                      </a:r>
                      <a:endParaRPr sz="1400" u="none" cap="none" strike="noStrike"/>
                    </a:p>
                  </a:txBody>
                  <a:tcPr marT="190500" marB="190500" marR="190500" marL="190500" anchor="ctr">
                    <a:lnL cap="flat" cmpd="sng" w="95250">
                      <a:solidFill>
                        <a:srgbClr val="A4A4A4"/>
                      </a:solidFill>
                      <a:prstDash val="solid"/>
                      <a:round/>
                      <a:headEnd len="sm" w="sm" type="none"/>
                      <a:tailEnd len="sm" w="sm" type="none"/>
                    </a:lnL>
                    <a:lnR cap="flat" cmpd="sng" w="95250">
                      <a:solidFill>
                        <a:srgbClr val="63B1DB"/>
                      </a:solidFill>
                      <a:prstDash val="solid"/>
                      <a:round/>
                      <a:headEnd len="sm" w="sm" type="none"/>
                      <a:tailEnd len="sm" w="sm" type="none"/>
                    </a:lnR>
                    <a:lnT cap="flat" cmpd="sng" w="95250">
                      <a:solidFill>
                        <a:srgbClr val="A4A4A4"/>
                      </a:solidFill>
                      <a:prstDash val="solid"/>
                      <a:round/>
                      <a:headEnd len="sm" w="sm" type="none"/>
                      <a:tailEnd len="sm" w="sm" type="none"/>
                    </a:lnT>
                    <a:lnB cap="flat" cmpd="sng" w="95250">
                      <a:solidFill>
                        <a:srgbClr val="A4A4A4"/>
                      </a:solidFill>
                      <a:prstDash val="solid"/>
                      <a:round/>
                      <a:headEnd len="sm" w="sm" type="none"/>
                      <a:tailEnd len="sm" w="sm" type="none"/>
                    </a:lnB>
                  </a:tcPr>
                </a:tc>
                <a:tc hMerge="1"/>
                <a:tc gridSpan="3">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REVENUE STREAMS</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0" lvl="0" marL="0" marR="0" rtl="0" algn="ctr">
                        <a:lnSpc>
                          <a:spcPct val="140033"/>
                        </a:lnSpc>
                        <a:spcBef>
                          <a:spcPts val="0"/>
                        </a:spcBef>
                        <a:spcAft>
                          <a:spcPts val="0"/>
                        </a:spcAft>
                        <a:buClr>
                          <a:srgbClr val="000000"/>
                        </a:buClr>
                        <a:buSzPts val="1199"/>
                        <a:buFont typeface="Arial"/>
                        <a:buNone/>
                      </a:pPr>
                      <a:r>
                        <a:rPr lang="en-US" sz="1199" u="none" cap="none" strike="noStrike">
                          <a:solidFill>
                            <a:srgbClr val="000000"/>
                          </a:solidFill>
                          <a:latin typeface="Arial"/>
                          <a:ea typeface="Arial"/>
                          <a:cs typeface="Arial"/>
                          <a:sym typeface="Arial"/>
                        </a:rPr>
                        <a:t>It represents the </a:t>
                      </a:r>
                      <a:r>
                        <a:rPr b="1" lang="en-US" sz="1199" u="none" cap="none" strike="noStrike">
                          <a:solidFill>
                            <a:srgbClr val="000000"/>
                          </a:solidFill>
                          <a:latin typeface="Arial"/>
                          <a:ea typeface="Arial"/>
                          <a:cs typeface="Arial"/>
                          <a:sym typeface="Arial"/>
                        </a:rPr>
                        <a:t>money your business earns</a:t>
                      </a:r>
                      <a:r>
                        <a:rPr lang="en-US" sz="1199" u="none" cap="none" strike="noStrike">
                          <a:solidFill>
                            <a:srgbClr val="000000"/>
                          </a:solidFill>
                          <a:latin typeface="Arial"/>
                          <a:ea typeface="Arial"/>
                          <a:cs typeface="Arial"/>
                          <a:sym typeface="Arial"/>
                        </a:rPr>
                        <a:t> from each </a:t>
                      </a:r>
                      <a:r>
                        <a:rPr b="1" lang="en-US" sz="1199" u="none" cap="none" strike="noStrike">
                          <a:solidFill>
                            <a:srgbClr val="000000"/>
                          </a:solidFill>
                          <a:latin typeface="Arial"/>
                          <a:ea typeface="Arial"/>
                          <a:cs typeface="Arial"/>
                          <a:sym typeface="Arial"/>
                        </a:rPr>
                        <a:t>Customer Segment</a:t>
                      </a:r>
                      <a:endParaRPr sz="1400" u="none" cap="none" strike="noStrike"/>
                    </a:p>
                  </a:txBody>
                  <a:tcPr marT="190500" marB="190500" marR="190500" marL="190500" anchor="ctr">
                    <a:lnL cap="flat" cmpd="sng" w="95250">
                      <a:solidFill>
                        <a:srgbClr val="63B1DB"/>
                      </a:solidFill>
                      <a:prstDash val="solid"/>
                      <a:round/>
                      <a:headEnd len="sm" w="sm" type="none"/>
                      <a:tailEnd len="sm" w="sm" type="none"/>
                    </a:lnL>
                    <a:lnR cap="flat" cmpd="sng" w="95250">
                      <a:solidFill>
                        <a:srgbClr val="63B1DB"/>
                      </a:solidFill>
                      <a:prstDash val="solid"/>
                      <a:round/>
                      <a:headEnd len="sm" w="sm" type="none"/>
                      <a:tailEnd len="sm" w="sm" type="none"/>
                    </a:lnR>
                    <a:lnT cap="flat" cmpd="sng" w="95250">
                      <a:solidFill>
                        <a:srgbClr val="63B1DB"/>
                      </a:solidFill>
                      <a:prstDash val="solid"/>
                      <a:round/>
                      <a:headEnd len="sm" w="sm" type="none"/>
                      <a:tailEnd len="sm" w="sm" type="none"/>
                    </a:lnT>
                    <a:lnB cap="flat" cmpd="sng" w="95250">
                      <a:solidFill>
                        <a:srgbClr val="63B1DB"/>
                      </a:solidFill>
                      <a:prstDash val="solid"/>
                      <a:round/>
                      <a:headEnd len="sm" w="sm" type="none"/>
                      <a:tailEnd len="sm" w="sm" type="none"/>
                    </a:lnB>
                  </a:tcPr>
                </a:tc>
                <a:tc hMerge="1"/>
                <a:tc hMerge="1"/>
              </a:tr>
            </a:tbl>
          </a:graphicData>
        </a:graphic>
      </p:graphicFrame>
      <p:sp>
        <p:nvSpPr>
          <p:cNvPr id="307" name="Google Shape;307;p8"/>
          <p:cNvSpPr/>
          <p:nvPr/>
        </p:nvSpPr>
        <p:spPr>
          <a:xfrm>
            <a:off x="3972816" y="3032962"/>
            <a:ext cx="359418" cy="329316"/>
          </a:xfrm>
          <a:custGeom>
            <a:rect b="b" l="l" r="r" t="t"/>
            <a:pathLst>
              <a:path extrusionOk="0" h="329316" w="359418">
                <a:moveTo>
                  <a:pt x="0" y="0"/>
                </a:moveTo>
                <a:lnTo>
                  <a:pt x="359418" y="0"/>
                </a:lnTo>
                <a:lnTo>
                  <a:pt x="359418" y="329317"/>
                </a:lnTo>
                <a:lnTo>
                  <a:pt x="0" y="329317"/>
                </a:lnTo>
                <a:lnTo>
                  <a:pt x="0" y="0"/>
                </a:lnTo>
                <a:close/>
              </a:path>
            </a:pathLst>
          </a:custGeom>
          <a:blipFill rotWithShape="1">
            <a:blip r:embed="rId6">
              <a:alphaModFix/>
            </a:blip>
            <a:stretch>
              <a:fillRect b="0" l="0" r="0" t="0"/>
            </a:stretch>
          </a:blipFill>
          <a:ln>
            <a:noFill/>
          </a:ln>
        </p:spPr>
      </p:sp>
      <p:sp>
        <p:nvSpPr>
          <p:cNvPr id="308" name="Google Shape;308;p8"/>
          <p:cNvSpPr/>
          <p:nvPr/>
        </p:nvSpPr>
        <p:spPr>
          <a:xfrm>
            <a:off x="7224810" y="3032962"/>
            <a:ext cx="218805" cy="386411"/>
          </a:xfrm>
          <a:custGeom>
            <a:rect b="b" l="l" r="r" t="t"/>
            <a:pathLst>
              <a:path extrusionOk="0" h="386411" w="218805">
                <a:moveTo>
                  <a:pt x="0" y="0"/>
                </a:moveTo>
                <a:lnTo>
                  <a:pt x="218805" y="0"/>
                </a:lnTo>
                <a:lnTo>
                  <a:pt x="218805" y="386411"/>
                </a:lnTo>
                <a:lnTo>
                  <a:pt x="0" y="386411"/>
                </a:lnTo>
                <a:lnTo>
                  <a:pt x="0" y="0"/>
                </a:lnTo>
                <a:close/>
              </a:path>
            </a:pathLst>
          </a:custGeom>
          <a:blipFill rotWithShape="1">
            <a:blip r:embed="rId7">
              <a:alphaModFix/>
            </a:blip>
            <a:stretch>
              <a:fillRect b="0" l="0" r="0" t="0"/>
            </a:stretch>
          </a:blipFill>
          <a:ln>
            <a:noFill/>
          </a:ln>
        </p:spPr>
      </p:sp>
      <p:sp>
        <p:nvSpPr>
          <p:cNvPr id="309" name="Google Shape;309;p8"/>
          <p:cNvSpPr/>
          <p:nvPr/>
        </p:nvSpPr>
        <p:spPr>
          <a:xfrm>
            <a:off x="10339215" y="2968004"/>
            <a:ext cx="369139" cy="394274"/>
          </a:xfrm>
          <a:custGeom>
            <a:rect b="b" l="l" r="r" t="t"/>
            <a:pathLst>
              <a:path extrusionOk="0" h="394274" w="369139">
                <a:moveTo>
                  <a:pt x="0" y="0"/>
                </a:moveTo>
                <a:lnTo>
                  <a:pt x="369139" y="0"/>
                </a:lnTo>
                <a:lnTo>
                  <a:pt x="369139" y="394275"/>
                </a:lnTo>
                <a:lnTo>
                  <a:pt x="0" y="394275"/>
                </a:lnTo>
                <a:lnTo>
                  <a:pt x="0" y="0"/>
                </a:lnTo>
                <a:close/>
              </a:path>
            </a:pathLst>
          </a:custGeom>
          <a:blipFill rotWithShape="1">
            <a:blip r:embed="rId8">
              <a:alphaModFix/>
            </a:blip>
            <a:stretch>
              <a:fillRect b="0" l="0" r="0" t="0"/>
            </a:stretch>
          </a:blipFill>
          <a:ln>
            <a:noFill/>
          </a:ln>
        </p:spPr>
      </p:sp>
      <p:sp>
        <p:nvSpPr>
          <p:cNvPr id="310" name="Google Shape;310;p8"/>
          <p:cNvSpPr/>
          <p:nvPr/>
        </p:nvSpPr>
        <p:spPr>
          <a:xfrm>
            <a:off x="7098242" y="4786130"/>
            <a:ext cx="471941" cy="478521"/>
          </a:xfrm>
          <a:custGeom>
            <a:rect b="b" l="l" r="r" t="t"/>
            <a:pathLst>
              <a:path extrusionOk="0" h="478521" w="471941">
                <a:moveTo>
                  <a:pt x="0" y="0"/>
                </a:moveTo>
                <a:lnTo>
                  <a:pt x="471941" y="0"/>
                </a:lnTo>
                <a:lnTo>
                  <a:pt x="471941" y="478521"/>
                </a:lnTo>
                <a:lnTo>
                  <a:pt x="0" y="478521"/>
                </a:lnTo>
                <a:lnTo>
                  <a:pt x="0" y="0"/>
                </a:lnTo>
                <a:close/>
              </a:path>
            </a:pathLst>
          </a:custGeom>
          <a:blipFill rotWithShape="1">
            <a:blip r:embed="rId9">
              <a:alphaModFix/>
            </a:blip>
            <a:stretch>
              <a:fillRect b="0" l="0" r="0" t="0"/>
            </a:stretch>
          </a:blipFill>
          <a:ln>
            <a:noFill/>
          </a:ln>
        </p:spPr>
      </p:sp>
      <p:sp>
        <p:nvSpPr>
          <p:cNvPr id="311" name="Google Shape;311;p8"/>
          <p:cNvSpPr/>
          <p:nvPr/>
        </p:nvSpPr>
        <p:spPr>
          <a:xfrm>
            <a:off x="13565854" y="2968004"/>
            <a:ext cx="432784" cy="354342"/>
          </a:xfrm>
          <a:custGeom>
            <a:rect b="b" l="l" r="r" t="t"/>
            <a:pathLst>
              <a:path extrusionOk="0" h="354342" w="432784">
                <a:moveTo>
                  <a:pt x="0" y="0"/>
                </a:moveTo>
                <a:lnTo>
                  <a:pt x="432785" y="0"/>
                </a:lnTo>
                <a:lnTo>
                  <a:pt x="432785" y="354343"/>
                </a:lnTo>
                <a:lnTo>
                  <a:pt x="0" y="354343"/>
                </a:lnTo>
                <a:lnTo>
                  <a:pt x="0" y="0"/>
                </a:lnTo>
                <a:close/>
              </a:path>
            </a:pathLst>
          </a:custGeom>
          <a:blipFill rotWithShape="1">
            <a:blip r:embed="rId10">
              <a:alphaModFix/>
            </a:blip>
            <a:stretch>
              <a:fillRect b="0" l="0" r="0" t="0"/>
            </a:stretch>
          </a:blipFill>
          <a:ln>
            <a:noFill/>
          </a:ln>
        </p:spPr>
      </p:sp>
      <p:sp>
        <p:nvSpPr>
          <p:cNvPr id="312" name="Google Shape;312;p8"/>
          <p:cNvSpPr/>
          <p:nvPr/>
        </p:nvSpPr>
        <p:spPr>
          <a:xfrm flipH="1">
            <a:off x="13415001" y="4786130"/>
            <a:ext cx="499468" cy="382717"/>
          </a:xfrm>
          <a:custGeom>
            <a:rect b="b" l="l" r="r" t="t"/>
            <a:pathLst>
              <a:path extrusionOk="0" h="382717" w="499468">
                <a:moveTo>
                  <a:pt x="499468" y="0"/>
                </a:moveTo>
                <a:lnTo>
                  <a:pt x="0" y="0"/>
                </a:lnTo>
                <a:lnTo>
                  <a:pt x="0" y="382718"/>
                </a:lnTo>
                <a:lnTo>
                  <a:pt x="499468" y="382718"/>
                </a:lnTo>
                <a:lnTo>
                  <a:pt x="499468" y="0"/>
                </a:lnTo>
                <a:close/>
              </a:path>
            </a:pathLst>
          </a:custGeom>
          <a:blipFill rotWithShape="1">
            <a:blip r:embed="rId11">
              <a:alphaModFix/>
            </a:blip>
            <a:stretch>
              <a:fillRect b="0" l="0" r="0" t="0"/>
            </a:stretch>
          </a:blipFill>
          <a:ln>
            <a:noFill/>
          </a:ln>
        </p:spPr>
      </p:sp>
      <p:sp>
        <p:nvSpPr>
          <p:cNvPr id="313" name="Google Shape;313;p8"/>
          <p:cNvSpPr/>
          <p:nvPr/>
        </p:nvSpPr>
        <p:spPr>
          <a:xfrm>
            <a:off x="16735855" y="2939849"/>
            <a:ext cx="458611" cy="450585"/>
          </a:xfrm>
          <a:custGeom>
            <a:rect b="b" l="l" r="r" t="t"/>
            <a:pathLst>
              <a:path extrusionOk="0" h="450585" w="458611">
                <a:moveTo>
                  <a:pt x="0" y="0"/>
                </a:moveTo>
                <a:lnTo>
                  <a:pt x="458611" y="0"/>
                </a:lnTo>
                <a:lnTo>
                  <a:pt x="458611" y="450585"/>
                </a:lnTo>
                <a:lnTo>
                  <a:pt x="0" y="450585"/>
                </a:lnTo>
                <a:lnTo>
                  <a:pt x="0" y="0"/>
                </a:lnTo>
                <a:close/>
              </a:path>
            </a:pathLst>
          </a:custGeom>
          <a:blipFill rotWithShape="1">
            <a:blip r:embed="rId12">
              <a:alphaModFix/>
            </a:blip>
            <a:stretch>
              <a:fillRect b="0" l="0" r="0" t="0"/>
            </a:stretch>
          </a:blipFill>
          <a:ln>
            <a:noFill/>
          </a:ln>
        </p:spPr>
      </p:sp>
      <p:sp>
        <p:nvSpPr>
          <p:cNvPr id="314" name="Google Shape;314;p8"/>
          <p:cNvSpPr/>
          <p:nvPr/>
        </p:nvSpPr>
        <p:spPr>
          <a:xfrm>
            <a:off x="16657301" y="6957586"/>
            <a:ext cx="537164" cy="476062"/>
          </a:xfrm>
          <a:custGeom>
            <a:rect b="b" l="l" r="r" t="t"/>
            <a:pathLst>
              <a:path extrusionOk="0" h="476062" w="537164">
                <a:moveTo>
                  <a:pt x="0" y="0"/>
                </a:moveTo>
                <a:lnTo>
                  <a:pt x="537165" y="0"/>
                </a:lnTo>
                <a:lnTo>
                  <a:pt x="537165" y="476062"/>
                </a:lnTo>
                <a:lnTo>
                  <a:pt x="0" y="476062"/>
                </a:lnTo>
                <a:lnTo>
                  <a:pt x="0" y="0"/>
                </a:lnTo>
                <a:close/>
              </a:path>
            </a:pathLst>
          </a:custGeom>
          <a:blipFill rotWithShape="1">
            <a:blip r:embed="rId13">
              <a:alphaModFix/>
            </a:blip>
            <a:stretch>
              <a:fillRect b="0" l="0" r="0" t="0"/>
            </a:stretch>
          </a:blipFill>
          <a:ln>
            <a:noFill/>
          </a:ln>
        </p:spPr>
      </p:sp>
      <p:sp>
        <p:nvSpPr>
          <p:cNvPr id="315" name="Google Shape;315;p8"/>
          <p:cNvSpPr/>
          <p:nvPr/>
        </p:nvSpPr>
        <p:spPr>
          <a:xfrm>
            <a:off x="6907592" y="6957586"/>
            <a:ext cx="634436" cy="424279"/>
          </a:xfrm>
          <a:custGeom>
            <a:rect b="b" l="l" r="r" t="t"/>
            <a:pathLst>
              <a:path extrusionOk="0" h="424279" w="634436">
                <a:moveTo>
                  <a:pt x="0" y="0"/>
                </a:moveTo>
                <a:lnTo>
                  <a:pt x="634436" y="0"/>
                </a:lnTo>
                <a:lnTo>
                  <a:pt x="634436" y="424278"/>
                </a:lnTo>
                <a:lnTo>
                  <a:pt x="0" y="424278"/>
                </a:lnTo>
                <a:lnTo>
                  <a:pt x="0" y="0"/>
                </a:lnTo>
                <a:close/>
              </a:path>
            </a:pathLst>
          </a:custGeom>
          <a:blipFill rotWithShape="1">
            <a:blip r:embed="rId14">
              <a:alphaModFix/>
            </a:blip>
            <a:stretch>
              <a:fillRect b="0" l="0" r="0" t="0"/>
            </a:stretch>
          </a:blipFill>
          <a:ln>
            <a:noFill/>
          </a:ln>
        </p:spPr>
      </p:sp>
      <p:sp>
        <p:nvSpPr>
          <p:cNvPr id="316" name="Google Shape;316;p8"/>
          <p:cNvSpPr/>
          <p:nvPr/>
        </p:nvSpPr>
        <p:spPr>
          <a:xfrm rot="2554967">
            <a:off x="13059777" y="4120555"/>
            <a:ext cx="445614" cy="429410"/>
          </a:xfrm>
          <a:custGeom>
            <a:rect b="b" l="l" r="r" t="t"/>
            <a:pathLst>
              <a:path extrusionOk="0" h="429410" w="445614">
                <a:moveTo>
                  <a:pt x="0" y="0"/>
                </a:moveTo>
                <a:lnTo>
                  <a:pt x="445614" y="0"/>
                </a:lnTo>
                <a:lnTo>
                  <a:pt x="445614" y="429410"/>
                </a:lnTo>
                <a:lnTo>
                  <a:pt x="0" y="429410"/>
                </a:lnTo>
                <a:lnTo>
                  <a:pt x="0" y="0"/>
                </a:lnTo>
                <a:close/>
              </a:path>
            </a:pathLst>
          </a:custGeom>
          <a:blipFill rotWithShape="1">
            <a:blip r:embed="rId15">
              <a:alphaModFix/>
            </a:blip>
            <a:stretch>
              <a:fillRect b="0" l="0" r="0" t="0"/>
            </a:stretch>
          </a:blipFill>
          <a:ln>
            <a:noFill/>
          </a:ln>
        </p:spPr>
      </p:sp>
      <p:sp>
        <p:nvSpPr>
          <p:cNvPr id="317" name="Google Shape;317;p8"/>
          <p:cNvSpPr/>
          <p:nvPr/>
        </p:nvSpPr>
        <p:spPr>
          <a:xfrm rot="5400000">
            <a:off x="12171229" y="5881113"/>
            <a:ext cx="572103" cy="632158"/>
          </a:xfrm>
          <a:custGeom>
            <a:rect b="b" l="l" r="r" t="t"/>
            <a:pathLst>
              <a:path extrusionOk="0" h="632158" w="572103">
                <a:moveTo>
                  <a:pt x="0" y="0"/>
                </a:moveTo>
                <a:lnTo>
                  <a:pt x="572103" y="0"/>
                </a:lnTo>
                <a:lnTo>
                  <a:pt x="572103" y="632158"/>
                </a:lnTo>
                <a:lnTo>
                  <a:pt x="0" y="632158"/>
                </a:lnTo>
                <a:lnTo>
                  <a:pt x="0" y="0"/>
                </a:lnTo>
                <a:close/>
              </a:path>
            </a:pathLst>
          </a:custGeom>
          <a:blipFill rotWithShape="1">
            <a:blip r:embed="rId16">
              <a:alphaModFix/>
            </a:blip>
            <a:stretch>
              <a:fillRect b="0" l="0" r="0" t="0"/>
            </a:stretch>
          </a:blipFill>
          <a:ln>
            <a:noFill/>
          </a:ln>
        </p:spPr>
      </p:sp>
      <p:sp>
        <p:nvSpPr>
          <p:cNvPr id="318" name="Google Shape;318;p8"/>
          <p:cNvSpPr txBox="1"/>
          <p:nvPr/>
        </p:nvSpPr>
        <p:spPr>
          <a:xfrm>
            <a:off x="1115488" y="1349759"/>
            <a:ext cx="16230600" cy="680085"/>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4800"/>
              <a:buFont typeface="Arial"/>
              <a:buNone/>
            </a:pPr>
            <a:r>
              <a:rPr b="1" i="0" lang="en-US" sz="4800" u="none" cap="none" strike="noStrike">
                <a:solidFill>
                  <a:srgbClr val="23403D"/>
                </a:solidFill>
                <a:latin typeface="Arial"/>
                <a:ea typeface="Arial"/>
                <a:cs typeface="Arial"/>
                <a:sym typeface="Arial"/>
              </a:rPr>
              <a:t>BUSINESS MODEL CANVAS (BMC)</a:t>
            </a:r>
            <a:endParaRPr b="0" i="0" sz="1400" u="none" cap="none" strike="noStrike">
              <a:solidFill>
                <a:srgbClr val="000000"/>
              </a:solidFill>
              <a:latin typeface="Arial"/>
              <a:ea typeface="Arial"/>
              <a:cs typeface="Arial"/>
              <a:sym typeface="Arial"/>
            </a:endParaRPr>
          </a:p>
        </p:txBody>
      </p:sp>
      <p:sp>
        <p:nvSpPr>
          <p:cNvPr id="319" name="Google Shape;319;p8"/>
          <p:cNvSpPr txBox="1"/>
          <p:nvPr/>
        </p:nvSpPr>
        <p:spPr>
          <a:xfrm>
            <a:off x="13061974" y="9027188"/>
            <a:ext cx="4943400" cy="431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Business Model Canvas (10%)</a:t>
            </a:r>
            <a:endParaRPr b="1" i="0" sz="1400" u="none" cap="none" strike="noStrike">
              <a:solidFill>
                <a:srgbClr val="000000"/>
              </a:solidFill>
              <a:latin typeface="Arial"/>
              <a:ea typeface="Arial"/>
              <a:cs typeface="Arial"/>
              <a:sym typeface="Arial"/>
            </a:endParaRPr>
          </a:p>
        </p:txBody>
      </p:sp>
      <p:sp>
        <p:nvSpPr>
          <p:cNvPr id="320" name="Google Shape;320;p8"/>
          <p:cNvSpPr txBox="1"/>
          <p:nvPr/>
        </p:nvSpPr>
        <p:spPr>
          <a:xfrm>
            <a:off x="1267251" y="2296961"/>
            <a:ext cx="2089200" cy="2772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Fill in the BMC</a:t>
            </a:r>
            <a:endParaRPr b="0" i="0" sz="1800" u="none" cap="none" strike="noStrike">
              <a:solidFill>
                <a:srgbClr val="000000"/>
              </a:solidFill>
              <a:latin typeface="Arial"/>
              <a:ea typeface="Arial"/>
              <a:cs typeface="Arial"/>
              <a:sym typeface="Arial"/>
            </a:endParaRPr>
          </a:p>
        </p:txBody>
      </p:sp>
      <p:sp>
        <p:nvSpPr>
          <p:cNvPr id="321" name="Google Shape;321;p8"/>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17">
              <a:alphaModFix/>
            </a:blip>
            <a:stretch>
              <a:fillRect b="0" l="0" r="0" t="0"/>
            </a:stretch>
          </a:blipFill>
          <a:ln>
            <a:noFill/>
          </a:ln>
        </p:spPr>
      </p:sp>
      <p:sp>
        <p:nvSpPr>
          <p:cNvPr id="322" name="Google Shape;322;p8"/>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8">
              <a:alphaModFix/>
            </a:blip>
            <a:stretch>
              <a:fillRect b="0" l="0" r="0" t="0"/>
            </a:stretch>
          </a:blip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326" name="Shape 326"/>
        <p:cNvGrpSpPr/>
        <p:nvPr/>
      </p:nvGrpSpPr>
      <p:grpSpPr>
        <a:xfrm>
          <a:off x="0" y="0"/>
          <a:ext cx="0" cy="0"/>
          <a:chOff x="0" y="0"/>
          <a:chExt cx="0" cy="0"/>
        </a:xfrm>
      </p:grpSpPr>
      <p:grpSp>
        <p:nvGrpSpPr>
          <p:cNvPr id="327" name="Google Shape;327;g3a928b9d24f_0_74"/>
          <p:cNvGrpSpPr/>
          <p:nvPr/>
        </p:nvGrpSpPr>
        <p:grpSpPr>
          <a:xfrm>
            <a:off x="408875" y="2281226"/>
            <a:ext cx="3212314" cy="720365"/>
            <a:chOff x="0" y="-38100"/>
            <a:chExt cx="1438500" cy="1783522"/>
          </a:xfrm>
        </p:grpSpPr>
        <p:sp>
          <p:nvSpPr>
            <p:cNvPr id="328" name="Google Shape;328;g3a928b9d24f_0_74"/>
            <p:cNvSpPr/>
            <p:nvPr/>
          </p:nvSpPr>
          <p:spPr>
            <a:xfrm>
              <a:off x="0" y="0"/>
              <a:ext cx="1438367" cy="1745422"/>
            </a:xfrm>
            <a:custGeom>
              <a:rect b="b" l="l" r="r" t="t"/>
              <a:pathLst>
                <a:path extrusionOk="0" h="1745422" w="1438367">
                  <a:moveTo>
                    <a:pt x="74718" y="0"/>
                  </a:moveTo>
                  <a:lnTo>
                    <a:pt x="1363649" y="0"/>
                  </a:lnTo>
                  <a:cubicBezTo>
                    <a:pt x="1383465" y="0"/>
                    <a:pt x="1402470" y="7872"/>
                    <a:pt x="1416482" y="21885"/>
                  </a:cubicBezTo>
                  <a:cubicBezTo>
                    <a:pt x="1430495" y="35897"/>
                    <a:pt x="1438367" y="54902"/>
                    <a:pt x="1438367" y="74718"/>
                  </a:cubicBezTo>
                  <a:lnTo>
                    <a:pt x="1438367" y="1670704"/>
                  </a:lnTo>
                  <a:cubicBezTo>
                    <a:pt x="1438367" y="1711970"/>
                    <a:pt x="1404914" y="1745422"/>
                    <a:pt x="1363649" y="1745422"/>
                  </a:cubicBezTo>
                  <a:lnTo>
                    <a:pt x="74718" y="1745422"/>
                  </a:lnTo>
                  <a:cubicBezTo>
                    <a:pt x="54902" y="1745422"/>
                    <a:pt x="35897" y="1737550"/>
                    <a:pt x="21885" y="1723538"/>
                  </a:cubicBezTo>
                  <a:cubicBezTo>
                    <a:pt x="7872" y="1709525"/>
                    <a:pt x="0" y="1690520"/>
                    <a:pt x="0" y="1670704"/>
                  </a:cubicBezTo>
                  <a:lnTo>
                    <a:pt x="0" y="74718"/>
                  </a:lnTo>
                  <a:cubicBezTo>
                    <a:pt x="0" y="33453"/>
                    <a:pt x="33453" y="0"/>
                    <a:pt x="74718" y="0"/>
                  </a:cubicBezTo>
                  <a:close/>
                </a:path>
              </a:pathLst>
            </a:custGeom>
            <a:solidFill>
              <a:srgbClr val="FFFFFF"/>
            </a:solidFill>
            <a:ln cap="rnd" cmpd="sng" w="123825">
              <a:solidFill>
                <a:srgbClr val="9397D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g3a928b9d24f_0_74"/>
            <p:cNvSpPr txBox="1"/>
            <p:nvPr/>
          </p:nvSpPr>
          <p:spPr>
            <a:xfrm>
              <a:off x="0" y="-38100"/>
              <a:ext cx="1438500" cy="1783500"/>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0" name="Google Shape;330;g3a928b9d24f_0_74"/>
          <p:cNvSpPr txBox="1"/>
          <p:nvPr/>
        </p:nvSpPr>
        <p:spPr>
          <a:xfrm>
            <a:off x="541468" y="3580972"/>
            <a:ext cx="4303200" cy="3486300"/>
          </a:xfrm>
          <a:prstGeom prst="rect">
            <a:avLst/>
          </a:prstGeom>
          <a:noFill/>
          <a:ln cap="flat" cmpd="sng" w="9525">
            <a:solidFill>
              <a:srgbClr val="666666"/>
            </a:solidFill>
            <a:prstDash val="solid"/>
            <a:round/>
            <a:headEnd len="sm" w="sm" type="none"/>
            <a:tailEnd len="sm" w="sm" type="none"/>
          </a:ln>
        </p:spPr>
        <p:txBody>
          <a:bodyPr anchorCtr="0" anchor="t" bIns="0" lIns="0" spcFirstLastPara="1" rIns="0" wrap="square" tIns="0">
            <a:spAutoFit/>
          </a:bodyPr>
          <a:lstStyle/>
          <a:p>
            <a:pPr indent="0" lvl="0" marL="0" rtl="0" algn="l">
              <a:lnSpc>
                <a:spcPct val="115000"/>
              </a:lnSpc>
              <a:spcBef>
                <a:spcPts val="1400"/>
              </a:spcBef>
              <a:spcAft>
                <a:spcPts val="0"/>
              </a:spcAft>
              <a:buNone/>
            </a:pPr>
            <a:r>
              <a:rPr b="1" lang="en-US" sz="2300">
                <a:solidFill>
                  <a:schemeClr val="dk1"/>
                </a:solidFill>
              </a:rPr>
              <a:t>If Licensing:</a:t>
            </a:r>
            <a:endParaRPr b="1" sz="2300">
              <a:solidFill>
                <a:schemeClr val="dk1"/>
              </a:solidFill>
            </a:endParaRPr>
          </a:p>
          <a:p>
            <a:pPr indent="-361950" lvl="0" marL="457200" rtl="0" algn="l">
              <a:lnSpc>
                <a:spcPct val="115000"/>
              </a:lnSpc>
              <a:spcBef>
                <a:spcPts val="1200"/>
              </a:spcBef>
              <a:spcAft>
                <a:spcPts val="0"/>
              </a:spcAft>
              <a:buClr>
                <a:schemeClr val="dk1"/>
              </a:buClr>
              <a:buSzPts val="2100"/>
              <a:buChar char="●"/>
            </a:pPr>
            <a:r>
              <a:rPr lang="en-US" sz="2100">
                <a:solidFill>
                  <a:schemeClr val="dk1"/>
                </a:solidFill>
              </a:rPr>
              <a:t>Royalty: </a:t>
            </a:r>
            <a:r>
              <a:rPr b="1" lang="en-US" sz="2100">
                <a:solidFill>
                  <a:schemeClr val="dk1"/>
                </a:solidFill>
              </a:rPr>
              <a:t>X%</a:t>
            </a:r>
            <a:r>
              <a:rPr lang="en-US" sz="2100">
                <a:solidFill>
                  <a:schemeClr val="dk1"/>
                </a:solidFill>
              </a:rPr>
              <a:t> of gross sale</a:t>
            </a:r>
            <a:br>
              <a:rPr lang="en-US" sz="2100">
                <a:solidFill>
                  <a:schemeClr val="dk1"/>
                </a:solidFill>
              </a:rPr>
            </a:b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Upfront fee: </a:t>
            </a:r>
            <a:r>
              <a:rPr b="1" lang="en-US" sz="2100">
                <a:solidFill>
                  <a:schemeClr val="dk1"/>
                </a:solidFill>
              </a:rPr>
              <a:t>RM X,000</a:t>
            </a:r>
            <a:br>
              <a:rPr b="1" lang="en-US" sz="2100">
                <a:solidFill>
                  <a:schemeClr val="dk1"/>
                </a:solidFill>
              </a:rPr>
            </a:br>
            <a:endParaRPr b="1"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Expectation annual minimum sale: </a:t>
            </a:r>
            <a:r>
              <a:rPr b="1" lang="en-US" sz="2100">
                <a:solidFill>
                  <a:schemeClr val="dk1"/>
                </a:solidFill>
              </a:rPr>
              <a:t>RM X,000 </a:t>
            </a:r>
            <a:endParaRPr b="1" sz="2100">
              <a:solidFill>
                <a:schemeClr val="dk1"/>
              </a:solidFill>
            </a:endParaRPr>
          </a:p>
          <a:p>
            <a:pPr indent="-361950" lvl="0" marL="457200" rtl="0" algn="l">
              <a:lnSpc>
                <a:spcPct val="115000"/>
              </a:lnSpc>
              <a:spcBef>
                <a:spcPts val="0"/>
              </a:spcBef>
              <a:spcAft>
                <a:spcPts val="0"/>
              </a:spcAft>
              <a:buClr>
                <a:schemeClr val="dk1"/>
              </a:buClr>
              <a:buSzPts val="2100"/>
              <a:buChar char="●"/>
            </a:pPr>
            <a:r>
              <a:rPr b="1" lang="en-US" sz="2100">
                <a:solidFill>
                  <a:schemeClr val="dk1"/>
                </a:solidFill>
              </a:rPr>
              <a:t>make a table to project for 5 years</a:t>
            </a:r>
            <a:endParaRPr sz="2100">
              <a:solidFill>
                <a:schemeClr val="dk1"/>
              </a:solidFill>
            </a:endParaRPr>
          </a:p>
        </p:txBody>
      </p:sp>
      <p:sp>
        <p:nvSpPr>
          <p:cNvPr id="331" name="Google Shape;331;g3a928b9d24f_0_74"/>
          <p:cNvSpPr txBox="1"/>
          <p:nvPr/>
        </p:nvSpPr>
        <p:spPr>
          <a:xfrm>
            <a:off x="1551900" y="739175"/>
            <a:ext cx="15107700" cy="1334700"/>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Clr>
                <a:srgbClr val="000000"/>
              </a:buClr>
              <a:buSzPts val="5052"/>
              <a:buFont typeface="Arial"/>
              <a:buNone/>
            </a:pPr>
            <a:r>
              <a:rPr b="1" lang="en-US" sz="5052">
                <a:solidFill>
                  <a:srgbClr val="343432"/>
                </a:solidFill>
                <a:latin typeface="Montserrat"/>
                <a:ea typeface="Montserrat"/>
                <a:cs typeface="Montserrat"/>
                <a:sym typeface="Montserrat"/>
              </a:rPr>
              <a:t>Financial Plan</a:t>
            </a:r>
            <a:endParaRPr b="1" sz="5052">
              <a:solidFill>
                <a:srgbClr val="343432"/>
              </a:solidFill>
              <a:latin typeface="Montserrat"/>
              <a:ea typeface="Montserrat"/>
              <a:cs typeface="Montserrat"/>
              <a:sym typeface="Montserrat"/>
            </a:endParaRPr>
          </a:p>
          <a:p>
            <a:pPr indent="0" lvl="0" marL="0" marR="0" rtl="0" algn="ctr">
              <a:lnSpc>
                <a:spcPct val="140025"/>
              </a:lnSpc>
              <a:spcBef>
                <a:spcPts val="0"/>
              </a:spcBef>
              <a:spcAft>
                <a:spcPts val="0"/>
              </a:spcAft>
              <a:buClr>
                <a:srgbClr val="000000"/>
              </a:buClr>
              <a:buSzPts val="1599"/>
              <a:buFont typeface="Arial"/>
              <a:buNone/>
            </a:pPr>
            <a:r>
              <a:rPr b="1" lang="en-US" sz="1599">
                <a:solidFill>
                  <a:srgbClr val="343432"/>
                </a:solidFill>
                <a:latin typeface="Montserrat"/>
                <a:ea typeface="Montserrat"/>
                <a:cs typeface="Montserrat"/>
                <a:sym typeface="Montserrat"/>
              </a:rPr>
              <a:t>Provides detailed cost breakdown, funding needs, and revenue projections.</a:t>
            </a:r>
            <a:endParaRPr b="1" sz="1599">
              <a:solidFill>
                <a:srgbClr val="343432"/>
              </a:solidFill>
              <a:latin typeface="Montserrat"/>
              <a:ea typeface="Montserrat"/>
              <a:cs typeface="Montserrat"/>
              <a:sym typeface="Montserrat"/>
            </a:endParaRPr>
          </a:p>
        </p:txBody>
      </p:sp>
      <p:sp>
        <p:nvSpPr>
          <p:cNvPr id="332" name="Google Shape;332;g3a928b9d24f_0_74"/>
          <p:cNvSpPr txBox="1"/>
          <p:nvPr/>
        </p:nvSpPr>
        <p:spPr>
          <a:xfrm>
            <a:off x="13070599" y="9155925"/>
            <a:ext cx="4701000" cy="431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 </a:t>
            </a:r>
            <a:r>
              <a:rPr lang="en-US">
                <a:solidFill>
                  <a:schemeClr val="dk1"/>
                </a:solidFill>
              </a:rPr>
              <a:t>Financial Plan (10%)</a:t>
            </a:r>
            <a:r>
              <a:rPr b="0" i="0" lang="en-US" sz="1400" u="none" cap="none" strike="noStrike">
                <a:solidFill>
                  <a:schemeClr val="dk1"/>
                </a:solidFill>
                <a:latin typeface="Arial"/>
                <a:ea typeface="Arial"/>
                <a:cs typeface="Arial"/>
                <a:sym typeface="Arial"/>
              </a:rPr>
              <a:t>)</a:t>
            </a:r>
            <a:endParaRPr b="1" i="0" sz="1400" u="none" cap="none" strike="noStrike">
              <a:solidFill>
                <a:srgbClr val="000000"/>
              </a:solidFill>
              <a:latin typeface="Arial"/>
              <a:ea typeface="Arial"/>
              <a:cs typeface="Arial"/>
              <a:sym typeface="Arial"/>
            </a:endParaRPr>
          </a:p>
        </p:txBody>
      </p:sp>
      <p:sp>
        <p:nvSpPr>
          <p:cNvPr id="333" name="Google Shape;333;g3a928b9d24f_0_74"/>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3">
              <a:alphaModFix/>
            </a:blip>
            <a:stretch>
              <a:fillRect b="0" l="0" r="0" t="0"/>
            </a:stretch>
          </a:blipFill>
          <a:ln>
            <a:noFill/>
          </a:ln>
        </p:spPr>
      </p:sp>
      <p:sp>
        <p:nvSpPr>
          <p:cNvPr id="334" name="Google Shape;334;g3a928b9d24f_0_74"/>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4">
              <a:alphaModFix/>
            </a:blip>
            <a:stretch>
              <a:fillRect b="0" l="0" r="0" t="0"/>
            </a:stretch>
          </a:blipFill>
          <a:ln>
            <a:noFill/>
          </a:ln>
        </p:spPr>
      </p:sp>
      <p:sp>
        <p:nvSpPr>
          <p:cNvPr id="335" name="Google Shape;335;g3a928b9d24f_0_74"/>
          <p:cNvSpPr txBox="1"/>
          <p:nvPr/>
        </p:nvSpPr>
        <p:spPr>
          <a:xfrm>
            <a:off x="408875" y="2281225"/>
            <a:ext cx="3000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600">
                <a:solidFill>
                  <a:schemeClr val="dk1"/>
                </a:solidFill>
              </a:rPr>
              <a:t>Clearly state the selected path (choose):</a:t>
            </a:r>
            <a:endParaRPr/>
          </a:p>
        </p:txBody>
      </p:sp>
      <p:sp>
        <p:nvSpPr>
          <p:cNvPr id="336" name="Google Shape;336;g3a928b9d24f_0_74"/>
          <p:cNvSpPr txBox="1"/>
          <p:nvPr/>
        </p:nvSpPr>
        <p:spPr>
          <a:xfrm>
            <a:off x="6717968" y="3580972"/>
            <a:ext cx="4303200" cy="3486300"/>
          </a:xfrm>
          <a:prstGeom prst="rect">
            <a:avLst/>
          </a:prstGeom>
          <a:noFill/>
          <a:ln cap="flat" cmpd="sng" w="9525">
            <a:solidFill>
              <a:srgbClr val="00FFFF"/>
            </a:solidFill>
            <a:prstDash val="solid"/>
            <a:round/>
            <a:headEnd len="sm" w="sm" type="none"/>
            <a:tailEnd len="sm" w="sm" type="none"/>
          </a:ln>
        </p:spPr>
        <p:txBody>
          <a:bodyPr anchorCtr="0" anchor="t" bIns="0" lIns="0" spcFirstLastPara="1" rIns="0" wrap="square" tIns="0">
            <a:spAutoFit/>
          </a:bodyPr>
          <a:lstStyle/>
          <a:p>
            <a:pPr indent="0" lvl="0" marL="0" rtl="0" algn="l">
              <a:lnSpc>
                <a:spcPct val="115000"/>
              </a:lnSpc>
              <a:spcBef>
                <a:spcPts val="1400"/>
              </a:spcBef>
              <a:spcAft>
                <a:spcPts val="0"/>
              </a:spcAft>
              <a:buNone/>
            </a:pPr>
            <a:r>
              <a:rPr b="1" lang="en-US" sz="2300">
                <a:solidFill>
                  <a:schemeClr val="dk1"/>
                </a:solidFill>
              </a:rPr>
              <a:t>If Spin-off</a:t>
            </a:r>
            <a:endParaRPr b="1" sz="2300">
              <a:solidFill>
                <a:schemeClr val="dk1"/>
              </a:solidFill>
            </a:endParaRPr>
          </a:p>
          <a:p>
            <a:pPr indent="-361950" lvl="0" marL="457200" rtl="0" algn="l">
              <a:lnSpc>
                <a:spcPct val="115000"/>
              </a:lnSpc>
              <a:spcBef>
                <a:spcPts val="1200"/>
              </a:spcBef>
              <a:spcAft>
                <a:spcPts val="0"/>
              </a:spcAft>
              <a:buClr>
                <a:schemeClr val="dk1"/>
              </a:buClr>
              <a:buSzPts val="2100"/>
              <a:buChar char="●"/>
            </a:pPr>
            <a:r>
              <a:rPr lang="en-US" sz="2100">
                <a:solidFill>
                  <a:schemeClr val="dk1"/>
                </a:solidFill>
              </a:rPr>
              <a:t>Royalty: </a:t>
            </a:r>
            <a:r>
              <a:rPr b="1" lang="en-US" sz="2100">
                <a:solidFill>
                  <a:schemeClr val="dk1"/>
                </a:solidFill>
              </a:rPr>
              <a:t>X%</a:t>
            </a:r>
            <a:r>
              <a:rPr lang="en-US" sz="2100">
                <a:solidFill>
                  <a:schemeClr val="dk1"/>
                </a:solidFill>
              </a:rPr>
              <a:t> of gross sale</a:t>
            </a:r>
            <a:br>
              <a:rPr lang="en-US" sz="2100">
                <a:solidFill>
                  <a:schemeClr val="dk1"/>
                </a:solidFill>
              </a:rPr>
            </a:br>
            <a:endParaRPr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Licencing fee: </a:t>
            </a:r>
            <a:r>
              <a:rPr b="1" lang="en-US" sz="2100">
                <a:solidFill>
                  <a:schemeClr val="dk1"/>
                </a:solidFill>
              </a:rPr>
              <a:t>RM 10,000/year</a:t>
            </a:r>
            <a:br>
              <a:rPr b="1" lang="en-US" sz="2100">
                <a:solidFill>
                  <a:schemeClr val="dk1"/>
                </a:solidFill>
              </a:rPr>
            </a:br>
            <a:endParaRPr b="1" sz="2100">
              <a:solidFill>
                <a:schemeClr val="dk1"/>
              </a:solidFill>
            </a:endParaRPr>
          </a:p>
          <a:p>
            <a:pPr indent="-361950" lvl="0" marL="457200" rtl="0" algn="l">
              <a:lnSpc>
                <a:spcPct val="115000"/>
              </a:lnSpc>
              <a:spcBef>
                <a:spcPts val="0"/>
              </a:spcBef>
              <a:spcAft>
                <a:spcPts val="0"/>
              </a:spcAft>
              <a:buClr>
                <a:schemeClr val="dk1"/>
              </a:buClr>
              <a:buSzPts val="2100"/>
              <a:buChar char="●"/>
            </a:pPr>
            <a:r>
              <a:rPr lang="en-US" sz="2100">
                <a:solidFill>
                  <a:schemeClr val="dk1"/>
                </a:solidFill>
              </a:rPr>
              <a:t>Annual minimum sale: </a:t>
            </a:r>
            <a:r>
              <a:rPr b="1" lang="en-US" sz="2100">
                <a:solidFill>
                  <a:schemeClr val="dk1"/>
                </a:solidFill>
              </a:rPr>
              <a:t>RM X,000 </a:t>
            </a:r>
            <a:endParaRPr b="1" sz="2100">
              <a:solidFill>
                <a:schemeClr val="dk1"/>
              </a:solidFill>
            </a:endParaRPr>
          </a:p>
          <a:p>
            <a:pPr indent="-361950" lvl="0" marL="457200" rtl="0" algn="l">
              <a:lnSpc>
                <a:spcPct val="115000"/>
              </a:lnSpc>
              <a:spcBef>
                <a:spcPts val="0"/>
              </a:spcBef>
              <a:spcAft>
                <a:spcPts val="0"/>
              </a:spcAft>
              <a:buClr>
                <a:schemeClr val="dk1"/>
              </a:buClr>
              <a:buSzPts val="2100"/>
              <a:buChar char="●"/>
            </a:pPr>
            <a:r>
              <a:rPr b="1" lang="en-US" sz="2100">
                <a:solidFill>
                  <a:schemeClr val="dk1"/>
                </a:solidFill>
              </a:rPr>
              <a:t>make a table to project for 5 years</a:t>
            </a:r>
            <a:endParaRPr sz="2100">
              <a:solidFill>
                <a:schemeClr val="dk1"/>
              </a:solidFill>
            </a:endParaRPr>
          </a:p>
        </p:txBody>
      </p:sp>
      <p:sp>
        <p:nvSpPr>
          <p:cNvPr id="337" name="Google Shape;337;g3a928b9d24f_0_74"/>
          <p:cNvSpPr txBox="1"/>
          <p:nvPr/>
        </p:nvSpPr>
        <p:spPr>
          <a:xfrm>
            <a:off x="13269493" y="3934972"/>
            <a:ext cx="4303200" cy="2778300"/>
          </a:xfrm>
          <a:prstGeom prst="rect">
            <a:avLst/>
          </a:prstGeom>
          <a:noFill/>
          <a:ln cap="flat" cmpd="sng" w="9525">
            <a:solidFill>
              <a:srgbClr val="FF00FF"/>
            </a:solidFill>
            <a:prstDash val="solid"/>
            <a:round/>
            <a:headEnd len="sm" w="sm" type="none"/>
            <a:tailEnd len="sm" w="sm" type="none"/>
          </a:ln>
        </p:spPr>
        <p:txBody>
          <a:bodyPr anchorCtr="0" anchor="t" bIns="0" lIns="0" spcFirstLastPara="1" rIns="0" wrap="square" tIns="0">
            <a:spAutoFit/>
          </a:bodyPr>
          <a:lstStyle/>
          <a:p>
            <a:pPr indent="0" lvl="0" marL="0" rtl="0" algn="l">
              <a:lnSpc>
                <a:spcPct val="115000"/>
              </a:lnSpc>
              <a:spcBef>
                <a:spcPts val="1400"/>
              </a:spcBef>
              <a:spcAft>
                <a:spcPts val="0"/>
              </a:spcAft>
              <a:buNone/>
            </a:pPr>
            <a:r>
              <a:rPr b="1" lang="en-US" sz="2300">
                <a:solidFill>
                  <a:schemeClr val="dk1"/>
                </a:solidFill>
              </a:rPr>
              <a:t>If product sale or service provider through UTIM:</a:t>
            </a:r>
            <a:br>
              <a:rPr b="1" lang="en-US" sz="2100">
                <a:solidFill>
                  <a:schemeClr val="dk1"/>
                </a:solidFill>
              </a:rPr>
            </a:br>
            <a:endParaRPr b="1" sz="2100">
              <a:solidFill>
                <a:schemeClr val="dk1"/>
              </a:solidFill>
            </a:endParaRPr>
          </a:p>
          <a:p>
            <a:pPr indent="-361950" lvl="0" marL="457200" rtl="0" algn="l">
              <a:lnSpc>
                <a:spcPct val="115000"/>
              </a:lnSpc>
              <a:spcBef>
                <a:spcPts val="1200"/>
              </a:spcBef>
              <a:spcAft>
                <a:spcPts val="0"/>
              </a:spcAft>
              <a:buClr>
                <a:schemeClr val="dk1"/>
              </a:buClr>
              <a:buSzPts val="2100"/>
              <a:buChar char="●"/>
            </a:pPr>
            <a:r>
              <a:rPr lang="en-US" sz="2100">
                <a:solidFill>
                  <a:schemeClr val="dk1"/>
                </a:solidFill>
              </a:rPr>
              <a:t>Expectation annual minimum sale: </a:t>
            </a:r>
            <a:r>
              <a:rPr b="1" lang="en-US" sz="2100">
                <a:solidFill>
                  <a:schemeClr val="dk1"/>
                </a:solidFill>
              </a:rPr>
              <a:t>RM X,000 </a:t>
            </a:r>
            <a:endParaRPr b="1" sz="2100">
              <a:solidFill>
                <a:schemeClr val="dk1"/>
              </a:solidFill>
            </a:endParaRPr>
          </a:p>
          <a:p>
            <a:pPr indent="-361950" lvl="0" marL="457200" rtl="0" algn="l">
              <a:lnSpc>
                <a:spcPct val="115000"/>
              </a:lnSpc>
              <a:spcBef>
                <a:spcPts val="0"/>
              </a:spcBef>
              <a:spcAft>
                <a:spcPts val="0"/>
              </a:spcAft>
              <a:buClr>
                <a:schemeClr val="dk1"/>
              </a:buClr>
              <a:buSzPts val="2100"/>
              <a:buChar char="●"/>
            </a:pPr>
            <a:r>
              <a:rPr b="1" lang="en-US" sz="2100">
                <a:solidFill>
                  <a:schemeClr val="dk1"/>
                </a:solidFill>
              </a:rPr>
              <a:t>make a table to project for 5 years</a:t>
            </a:r>
            <a:endParaRPr sz="21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9"/>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5" r="-12883" t="0"/>
            </a:stretch>
          </a:blipFill>
          <a:ln>
            <a:noFill/>
          </a:ln>
        </p:spPr>
      </p:sp>
      <p:sp>
        <p:nvSpPr>
          <p:cNvPr id="343" name="Google Shape;343;p9"/>
          <p:cNvSpPr/>
          <p:nvPr/>
        </p:nvSpPr>
        <p:spPr>
          <a:xfrm>
            <a:off x="8528002" y="-459846"/>
            <a:ext cx="11099029" cy="4574646"/>
          </a:xfrm>
          <a:custGeom>
            <a:rect b="b" l="l" r="r" t="t"/>
            <a:pathLst>
              <a:path extrusionOk="0" h="469159" w="1138276">
                <a:moveTo>
                  <a:pt x="217488" y="0"/>
                </a:moveTo>
                <a:lnTo>
                  <a:pt x="1123989" y="0"/>
                </a:lnTo>
                <a:cubicBezTo>
                  <a:pt x="1128565" y="0"/>
                  <a:pt x="1132835" y="2304"/>
                  <a:pt x="1135347" y="6130"/>
                </a:cubicBezTo>
                <a:cubicBezTo>
                  <a:pt x="1137859" y="9955"/>
                  <a:pt x="1138276" y="14789"/>
                  <a:pt x="1136457" y="18989"/>
                </a:cubicBezTo>
                <a:lnTo>
                  <a:pt x="949706" y="450170"/>
                </a:lnTo>
                <a:cubicBezTo>
                  <a:pt x="944713" y="461698"/>
                  <a:pt x="933351" y="469159"/>
                  <a:pt x="920789" y="469159"/>
                </a:cubicBezTo>
                <a:lnTo>
                  <a:pt x="14288" y="469159"/>
                </a:lnTo>
                <a:cubicBezTo>
                  <a:pt x="9711" y="469159"/>
                  <a:pt x="5442" y="466855"/>
                  <a:pt x="2930" y="463029"/>
                </a:cubicBezTo>
                <a:cubicBezTo>
                  <a:pt x="418" y="459203"/>
                  <a:pt x="0" y="454370"/>
                  <a:pt x="1819" y="450170"/>
                </a:cubicBezTo>
                <a:lnTo>
                  <a:pt x="188571" y="18989"/>
                </a:lnTo>
                <a:cubicBezTo>
                  <a:pt x="193563" y="7461"/>
                  <a:pt x="204926" y="0"/>
                  <a:pt x="217488" y="0"/>
                </a:cubicBezTo>
                <a:close/>
              </a:path>
            </a:pathLst>
          </a:custGeom>
          <a:blipFill rotWithShape="1">
            <a:blip r:embed="rId4">
              <a:alphaModFix amt="75000"/>
            </a:blip>
            <a:stretch>
              <a:fillRect b="-30751" l="258" r="256" t="-30751"/>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44" name="Google Shape;344;p9"/>
          <p:cNvGrpSpPr/>
          <p:nvPr/>
        </p:nvGrpSpPr>
        <p:grpSpPr>
          <a:xfrm rot="10800000">
            <a:off x="8726432" y="-449030"/>
            <a:ext cx="2067453" cy="2321477"/>
            <a:chOff x="32990" y="66810"/>
            <a:chExt cx="746819" cy="838579"/>
          </a:xfrm>
        </p:grpSpPr>
        <p:sp>
          <p:nvSpPr>
            <p:cNvPr id="345" name="Google Shape;345;p9"/>
            <p:cNvSpPr/>
            <p:nvPr/>
          </p:nvSpPr>
          <p:spPr>
            <a:xfrm>
              <a:off x="32990" y="66810"/>
              <a:ext cx="746819" cy="838579"/>
            </a:xfrm>
            <a:custGeom>
              <a:rect b="b" l="l" r="r" t="t"/>
              <a:pathLst>
                <a:path extrusionOk="0" h="838579" w="746819">
                  <a:moveTo>
                    <a:pt x="415679" y="27359"/>
                  </a:moveTo>
                  <a:lnTo>
                    <a:pt x="737541" y="744409"/>
                  </a:lnTo>
                  <a:cubicBezTo>
                    <a:pt x="746820" y="765082"/>
                    <a:pt x="744988" y="789048"/>
                    <a:pt x="732676" y="808071"/>
                  </a:cubicBezTo>
                  <a:cubicBezTo>
                    <a:pt x="720364" y="827093"/>
                    <a:pt x="699249" y="838578"/>
                    <a:pt x="676590" y="838578"/>
                  </a:cubicBezTo>
                  <a:lnTo>
                    <a:pt x="70231" y="838578"/>
                  </a:lnTo>
                  <a:cubicBezTo>
                    <a:pt x="47571" y="838578"/>
                    <a:pt x="26456" y="827093"/>
                    <a:pt x="14144" y="808071"/>
                  </a:cubicBezTo>
                  <a:cubicBezTo>
                    <a:pt x="1832" y="789048"/>
                    <a:pt x="0" y="765082"/>
                    <a:pt x="9279" y="744409"/>
                  </a:cubicBezTo>
                  <a:lnTo>
                    <a:pt x="331141" y="27359"/>
                  </a:lnTo>
                  <a:cubicBezTo>
                    <a:pt x="338613" y="10711"/>
                    <a:pt x="355162" y="0"/>
                    <a:pt x="373410" y="0"/>
                  </a:cubicBezTo>
                  <a:cubicBezTo>
                    <a:pt x="391658" y="0"/>
                    <a:pt x="408207" y="10711"/>
                    <a:pt x="415679" y="27359"/>
                  </a:cubicBezTo>
                  <a:close/>
                </a:path>
              </a:pathLst>
            </a:custGeom>
            <a:solidFill>
              <a:srgbClr val="1D7363">
                <a:alpha val="8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9"/>
            <p:cNvSpPr txBox="1"/>
            <p:nvPr/>
          </p:nvSpPr>
          <p:spPr>
            <a:xfrm>
              <a:off x="127000" y="353684"/>
              <a:ext cx="558800" cy="487034"/>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47" name="Google Shape;347;p9"/>
          <p:cNvSpPr/>
          <p:nvPr/>
        </p:nvSpPr>
        <p:spPr>
          <a:xfrm>
            <a:off x="17794485" y="2781329"/>
            <a:ext cx="306763" cy="1333471"/>
          </a:xfrm>
          <a:custGeom>
            <a:rect b="b" l="l" r="r" t="t"/>
            <a:pathLst>
              <a:path extrusionOk="0" h="1333471" w="306763">
                <a:moveTo>
                  <a:pt x="0" y="0"/>
                </a:moveTo>
                <a:lnTo>
                  <a:pt x="306763" y="0"/>
                </a:lnTo>
                <a:lnTo>
                  <a:pt x="306763" y="1333471"/>
                </a:lnTo>
                <a:lnTo>
                  <a:pt x="0" y="1333471"/>
                </a:lnTo>
                <a:lnTo>
                  <a:pt x="0" y="0"/>
                </a:lnTo>
                <a:close/>
              </a:path>
            </a:pathLst>
          </a:custGeom>
          <a:blipFill rotWithShape="1">
            <a:blip r:embed="rId5">
              <a:alphaModFix/>
            </a:blip>
            <a:stretch>
              <a:fillRect b="0" l="0" r="-401052" t="0"/>
            </a:stretch>
          </a:blipFill>
          <a:ln>
            <a:noFill/>
          </a:ln>
        </p:spPr>
      </p:sp>
      <p:grpSp>
        <p:nvGrpSpPr>
          <p:cNvPr id="348" name="Google Shape;348;p9"/>
          <p:cNvGrpSpPr/>
          <p:nvPr/>
        </p:nvGrpSpPr>
        <p:grpSpPr>
          <a:xfrm rot="10800000">
            <a:off x="15825562" y="4594602"/>
            <a:ext cx="5103634" cy="4962320"/>
            <a:chOff x="15818" y="26626"/>
            <a:chExt cx="781165" cy="759535"/>
          </a:xfrm>
        </p:grpSpPr>
        <p:sp>
          <p:nvSpPr>
            <p:cNvPr id="349" name="Google Shape;349;p9"/>
            <p:cNvSpPr/>
            <p:nvPr/>
          </p:nvSpPr>
          <p:spPr>
            <a:xfrm>
              <a:off x="15818" y="26626"/>
              <a:ext cx="781165" cy="759535"/>
            </a:xfrm>
            <a:custGeom>
              <a:rect b="b" l="l" r="r" t="t"/>
              <a:pathLst>
                <a:path extrusionOk="0" h="759535" w="781165">
                  <a:moveTo>
                    <a:pt x="410667" y="12227"/>
                  </a:moveTo>
                  <a:lnTo>
                    <a:pt x="776897" y="720682"/>
                  </a:lnTo>
                  <a:cubicBezTo>
                    <a:pt x="781164" y="728937"/>
                    <a:pt x="780820" y="738818"/>
                    <a:pt x="775988" y="746755"/>
                  </a:cubicBezTo>
                  <a:cubicBezTo>
                    <a:pt x="771156" y="754691"/>
                    <a:pt x="762537" y="759535"/>
                    <a:pt x="753245" y="759535"/>
                  </a:cubicBezTo>
                  <a:lnTo>
                    <a:pt x="27919" y="759535"/>
                  </a:lnTo>
                  <a:cubicBezTo>
                    <a:pt x="18627" y="759535"/>
                    <a:pt x="10008" y="754691"/>
                    <a:pt x="5176" y="746755"/>
                  </a:cubicBezTo>
                  <a:cubicBezTo>
                    <a:pt x="344" y="738818"/>
                    <a:pt x="0" y="728937"/>
                    <a:pt x="4267" y="720682"/>
                  </a:cubicBezTo>
                  <a:lnTo>
                    <a:pt x="370497" y="12227"/>
                  </a:lnTo>
                  <a:cubicBezTo>
                    <a:pt x="374380" y="4717"/>
                    <a:pt x="382128" y="0"/>
                    <a:pt x="390582" y="0"/>
                  </a:cubicBezTo>
                  <a:cubicBezTo>
                    <a:pt x="399036" y="0"/>
                    <a:pt x="406784" y="4717"/>
                    <a:pt x="410667" y="12227"/>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9"/>
            <p:cNvSpPr txBox="1"/>
            <p:nvPr/>
          </p:nvSpPr>
          <p:spPr>
            <a:xfrm>
              <a:off x="127000" y="298328"/>
              <a:ext cx="558800" cy="431678"/>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51" name="Google Shape;351;p9"/>
          <p:cNvGrpSpPr/>
          <p:nvPr/>
        </p:nvGrpSpPr>
        <p:grpSpPr>
          <a:xfrm>
            <a:off x="-4298179" y="3777040"/>
            <a:ext cx="21990083" cy="5787417"/>
            <a:chOff x="3705" y="-66675"/>
            <a:chExt cx="1793369" cy="471984"/>
          </a:xfrm>
        </p:grpSpPr>
        <p:sp>
          <p:nvSpPr>
            <p:cNvPr id="352" name="Google Shape;352;p9"/>
            <p:cNvSpPr/>
            <p:nvPr/>
          </p:nvSpPr>
          <p:spPr>
            <a:xfrm>
              <a:off x="3705" y="0"/>
              <a:ext cx="1793369" cy="405309"/>
            </a:xfrm>
            <a:custGeom>
              <a:rect b="b" l="l" r="r" t="t"/>
              <a:pathLst>
                <a:path extrusionOk="0" h="405309" w="1793369">
                  <a:moveTo>
                    <a:pt x="1583355" y="0"/>
                  </a:moveTo>
                  <a:lnTo>
                    <a:pt x="6813" y="0"/>
                  </a:lnTo>
                  <a:cubicBezTo>
                    <a:pt x="4562" y="0"/>
                    <a:pt x="2471" y="1166"/>
                    <a:pt x="1288" y="3082"/>
                  </a:cubicBezTo>
                  <a:cubicBezTo>
                    <a:pt x="106" y="4998"/>
                    <a:pt x="0" y="7390"/>
                    <a:pt x="1009" y="9403"/>
                  </a:cubicBezTo>
                  <a:lnTo>
                    <a:pt x="194781" y="395906"/>
                  </a:lnTo>
                  <a:cubicBezTo>
                    <a:pt x="197671" y="401670"/>
                    <a:pt x="203566" y="405309"/>
                    <a:pt x="210013" y="405309"/>
                  </a:cubicBezTo>
                  <a:lnTo>
                    <a:pt x="1786555" y="405309"/>
                  </a:lnTo>
                  <a:cubicBezTo>
                    <a:pt x="1788807" y="405309"/>
                    <a:pt x="1790898" y="404143"/>
                    <a:pt x="1792080" y="402227"/>
                  </a:cubicBezTo>
                  <a:cubicBezTo>
                    <a:pt x="1793263" y="400311"/>
                    <a:pt x="1793369" y="397919"/>
                    <a:pt x="1792360" y="395906"/>
                  </a:cubicBezTo>
                  <a:lnTo>
                    <a:pt x="1598588" y="9403"/>
                  </a:lnTo>
                  <a:cubicBezTo>
                    <a:pt x="1595698" y="3639"/>
                    <a:pt x="1589803" y="0"/>
                    <a:pt x="1583355" y="0"/>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9"/>
            <p:cNvSpPr txBox="1"/>
            <p:nvPr/>
          </p:nvSpPr>
          <p:spPr>
            <a:xfrm>
              <a:off x="101600" y="-66675"/>
              <a:ext cx="1597579" cy="471984"/>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54" name="Google Shape;354;p9"/>
          <p:cNvSpPr/>
          <p:nvPr/>
        </p:nvSpPr>
        <p:spPr>
          <a:xfrm flipH="1" rot="10481927">
            <a:off x="16784572" y="4861938"/>
            <a:ext cx="4338708" cy="4105502"/>
          </a:xfrm>
          <a:custGeom>
            <a:rect b="b" l="l" r="r" t="t"/>
            <a:pathLst>
              <a:path extrusionOk="0" h="4105502" w="4338708">
                <a:moveTo>
                  <a:pt x="4338707" y="0"/>
                </a:moveTo>
                <a:lnTo>
                  <a:pt x="0" y="0"/>
                </a:lnTo>
                <a:lnTo>
                  <a:pt x="0" y="4105502"/>
                </a:lnTo>
                <a:lnTo>
                  <a:pt x="4338707" y="4105502"/>
                </a:lnTo>
                <a:lnTo>
                  <a:pt x="4338707" y="0"/>
                </a:lnTo>
                <a:close/>
              </a:path>
            </a:pathLst>
          </a:custGeom>
          <a:blipFill rotWithShape="1">
            <a:blip r:embed="rId6">
              <a:alphaModFix amt="50000"/>
            </a:blip>
            <a:stretch>
              <a:fillRect b="0" l="0" r="0" t="0"/>
            </a:stretch>
          </a:blipFill>
          <a:ln>
            <a:noFill/>
          </a:ln>
        </p:spPr>
      </p:sp>
      <p:sp>
        <p:nvSpPr>
          <p:cNvPr id="355" name="Google Shape;355;p9"/>
          <p:cNvSpPr/>
          <p:nvPr/>
        </p:nvSpPr>
        <p:spPr>
          <a:xfrm>
            <a:off x="-2269885" y="-2139480"/>
            <a:ext cx="3825635" cy="3380905"/>
          </a:xfrm>
          <a:custGeom>
            <a:rect b="b" l="l" r="r" t="t"/>
            <a:pathLst>
              <a:path extrusionOk="0" h="3380905" w="3825635">
                <a:moveTo>
                  <a:pt x="0" y="0"/>
                </a:moveTo>
                <a:lnTo>
                  <a:pt x="3825635" y="0"/>
                </a:lnTo>
                <a:lnTo>
                  <a:pt x="3825635" y="3380905"/>
                </a:lnTo>
                <a:lnTo>
                  <a:pt x="0" y="3380905"/>
                </a:lnTo>
                <a:lnTo>
                  <a:pt x="0" y="0"/>
                </a:lnTo>
                <a:close/>
              </a:path>
            </a:pathLst>
          </a:custGeom>
          <a:blipFill rotWithShape="1">
            <a:blip r:embed="rId7">
              <a:alphaModFix amt="50000"/>
            </a:blip>
            <a:stretch>
              <a:fillRect b="0" l="0" r="0" t="0"/>
            </a:stretch>
          </a:blipFill>
          <a:ln>
            <a:noFill/>
          </a:ln>
        </p:spPr>
      </p:sp>
      <p:sp>
        <p:nvSpPr>
          <p:cNvPr id="356" name="Google Shape;356;p9"/>
          <p:cNvSpPr/>
          <p:nvPr/>
        </p:nvSpPr>
        <p:spPr>
          <a:xfrm rot="-5400000">
            <a:off x="-397581" y="9002682"/>
            <a:ext cx="1022473" cy="511236"/>
          </a:xfrm>
          <a:custGeom>
            <a:rect b="b" l="l" r="r" t="t"/>
            <a:pathLst>
              <a:path extrusionOk="0" h="511236" w="1022473">
                <a:moveTo>
                  <a:pt x="0" y="0"/>
                </a:moveTo>
                <a:lnTo>
                  <a:pt x="1022473" y="0"/>
                </a:lnTo>
                <a:lnTo>
                  <a:pt x="1022473" y="511236"/>
                </a:lnTo>
                <a:lnTo>
                  <a:pt x="0" y="511236"/>
                </a:lnTo>
                <a:lnTo>
                  <a:pt x="0" y="0"/>
                </a:lnTo>
                <a:close/>
              </a:path>
            </a:pathLst>
          </a:custGeom>
          <a:blipFill rotWithShape="1">
            <a:blip r:embed="rId8">
              <a:alphaModFix/>
            </a:blip>
            <a:stretch>
              <a:fillRect b="0" l="0" r="0" t="0"/>
            </a:stretch>
          </a:blipFill>
          <a:ln>
            <a:noFill/>
          </a:ln>
        </p:spPr>
      </p:sp>
      <p:sp>
        <p:nvSpPr>
          <p:cNvPr id="357" name="Google Shape;357;p9"/>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9">
              <a:alphaModFix/>
            </a:blip>
            <a:stretch>
              <a:fillRect b="0" l="0" r="0" t="0"/>
            </a:stretch>
          </a:blipFill>
          <a:ln>
            <a:noFill/>
          </a:ln>
        </p:spPr>
      </p:sp>
      <p:sp>
        <p:nvSpPr>
          <p:cNvPr id="358" name="Google Shape;358;p9"/>
          <p:cNvSpPr/>
          <p:nvPr/>
        </p:nvSpPr>
        <p:spPr>
          <a:xfrm>
            <a:off x="17381258" y="-2517246"/>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10">
              <a:alphaModFix/>
            </a:blip>
            <a:stretch>
              <a:fillRect b="0" l="0" r="0" t="0"/>
            </a:stretch>
          </a:blipFill>
          <a:ln>
            <a:noFill/>
          </a:ln>
        </p:spPr>
      </p:sp>
      <p:sp>
        <p:nvSpPr>
          <p:cNvPr id="359" name="Google Shape;359;p9"/>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11">
              <a:alphaModFix/>
            </a:blip>
            <a:stretch>
              <a:fillRect b="0" l="0" r="0" t="0"/>
            </a:stretch>
          </a:blipFill>
          <a:ln>
            <a:noFill/>
          </a:ln>
        </p:spPr>
      </p:sp>
      <p:sp>
        <p:nvSpPr>
          <p:cNvPr id="360" name="Google Shape;360;p9"/>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2">
              <a:alphaModFix/>
            </a:blip>
            <a:stretch>
              <a:fillRect b="0" l="0" r="0" t="0"/>
            </a:stretch>
          </a:blipFill>
          <a:ln>
            <a:noFill/>
          </a:ln>
        </p:spPr>
      </p:sp>
      <p:sp>
        <p:nvSpPr>
          <p:cNvPr id="361" name="Google Shape;361;p9"/>
          <p:cNvSpPr txBox="1"/>
          <p:nvPr/>
        </p:nvSpPr>
        <p:spPr>
          <a:xfrm>
            <a:off x="775669" y="1626129"/>
            <a:ext cx="11083941" cy="212852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5600"/>
              <a:buFont typeface="Arial"/>
              <a:buNone/>
            </a:pPr>
            <a:r>
              <a:rPr b="1" i="0" lang="en-US" sz="5600" u="none" cap="none" strike="noStrike">
                <a:solidFill>
                  <a:srgbClr val="23403D"/>
                </a:solidFill>
                <a:latin typeface="Arial"/>
                <a:ea typeface="Arial"/>
                <a:cs typeface="Arial"/>
                <a:sym typeface="Arial"/>
              </a:rPr>
              <a:t>COMMERCIALISATION STRATEGY</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1" i="0" lang="en-US" sz="1800" u="none" cap="none" strike="noStrike">
                <a:solidFill>
                  <a:srgbClr val="23403D"/>
                </a:solidFill>
                <a:latin typeface="Arial"/>
                <a:ea typeface="Arial"/>
                <a:cs typeface="Arial"/>
                <a:sym typeface="Arial"/>
              </a:rPr>
              <a:t>To present a clear, realistic pathway for bringing your innovation to market, including the method of commercialization, who will lead it, and the expected benefits to UTM and society.</a:t>
            </a:r>
            <a:endParaRPr b="0" i="0" sz="1400" u="none" cap="none" strike="noStrike">
              <a:solidFill>
                <a:srgbClr val="000000"/>
              </a:solidFill>
              <a:latin typeface="Arial"/>
              <a:ea typeface="Arial"/>
              <a:cs typeface="Arial"/>
              <a:sym typeface="Arial"/>
            </a:endParaRPr>
          </a:p>
        </p:txBody>
      </p:sp>
      <p:sp>
        <p:nvSpPr>
          <p:cNvPr id="362" name="Google Shape;362;p9"/>
          <p:cNvSpPr txBox="1"/>
          <p:nvPr/>
        </p:nvSpPr>
        <p:spPr>
          <a:xfrm>
            <a:off x="1175059" y="5324416"/>
            <a:ext cx="6016283" cy="860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500"/>
              <a:buFont typeface="Arial"/>
              <a:buNone/>
            </a:pPr>
            <a:r>
              <a:rPr b="1" i="0" lang="en-US" sz="2500" u="none" cap="none" strike="noStrike">
                <a:solidFill>
                  <a:srgbClr val="FFFFFF"/>
                </a:solidFill>
                <a:latin typeface="Arial"/>
                <a:ea typeface="Arial"/>
                <a:cs typeface="Arial"/>
                <a:sym typeface="Arial"/>
              </a:rPr>
              <a:t>Start by stating which of the 3 routes you'll pursue</a:t>
            </a:r>
            <a:endParaRPr b="0" i="0" sz="1400" u="none" cap="none" strike="noStrike">
              <a:solidFill>
                <a:srgbClr val="000000"/>
              </a:solidFill>
              <a:latin typeface="Arial"/>
              <a:ea typeface="Arial"/>
              <a:cs typeface="Arial"/>
              <a:sym typeface="Arial"/>
            </a:endParaRPr>
          </a:p>
        </p:txBody>
      </p:sp>
      <p:sp>
        <p:nvSpPr>
          <p:cNvPr id="363" name="Google Shape;363;p9"/>
          <p:cNvSpPr txBox="1"/>
          <p:nvPr/>
        </p:nvSpPr>
        <p:spPr>
          <a:xfrm>
            <a:off x="1006719" y="6137215"/>
            <a:ext cx="6184623" cy="2816224"/>
          </a:xfrm>
          <a:prstGeom prst="rect">
            <a:avLst/>
          </a:prstGeom>
          <a:noFill/>
          <a:ln>
            <a:noFill/>
          </a:ln>
        </p:spPr>
        <p:txBody>
          <a:bodyPr anchorCtr="0" anchor="t" bIns="0" lIns="0" spcFirstLastPara="1" rIns="0" wrap="square" tIns="0">
            <a:spAutoFit/>
          </a:bodyPr>
          <a:lstStyle/>
          <a:p>
            <a:pPr indent="0" lvl="0" marL="0" marR="0" rtl="0" algn="just">
              <a:lnSpc>
                <a:spcPct val="155555"/>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215903" lvl="1" marL="431806"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Licensing / Technology Sale - IP licensed to industry (local/global), possibly with royalties or upfront fees</a:t>
            </a:r>
            <a:endParaRPr b="0" i="0" sz="1400" u="none" cap="none" strike="noStrike">
              <a:solidFill>
                <a:srgbClr val="000000"/>
              </a:solidFill>
              <a:latin typeface="Arial"/>
              <a:ea typeface="Arial"/>
              <a:cs typeface="Arial"/>
              <a:sym typeface="Arial"/>
            </a:endParaRPr>
          </a:p>
          <a:p>
            <a:pPr indent="-215903" lvl="1" marL="431806"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Via UTIM Sdn. Bhd. - Product or training module marketed through UTM’s commercial arm</a:t>
            </a:r>
            <a:endParaRPr b="0" i="0" sz="1400" u="none" cap="none" strike="noStrike">
              <a:solidFill>
                <a:srgbClr val="000000"/>
              </a:solidFill>
              <a:latin typeface="Arial"/>
              <a:ea typeface="Arial"/>
              <a:cs typeface="Arial"/>
              <a:sym typeface="Arial"/>
            </a:endParaRPr>
          </a:p>
          <a:p>
            <a:pPr indent="-215903" lvl="1" marL="431806"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Spin-off Company (Syarikat Hiliran) - New company formed to commercialise</a:t>
            </a:r>
            <a:endParaRPr b="0" i="0" sz="1400" u="none" cap="none" strike="noStrike">
              <a:solidFill>
                <a:srgbClr val="000000"/>
              </a:solidFill>
              <a:latin typeface="Arial"/>
              <a:ea typeface="Arial"/>
              <a:cs typeface="Arial"/>
              <a:sym typeface="Arial"/>
            </a:endParaRPr>
          </a:p>
        </p:txBody>
      </p:sp>
      <p:sp>
        <p:nvSpPr>
          <p:cNvPr id="364" name="Google Shape;364;p9"/>
          <p:cNvSpPr txBox="1"/>
          <p:nvPr/>
        </p:nvSpPr>
        <p:spPr>
          <a:xfrm>
            <a:off x="9144000" y="5973042"/>
            <a:ext cx="5431219" cy="42227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500"/>
              <a:buFont typeface="Arial"/>
              <a:buNone/>
            </a:pPr>
            <a:r>
              <a:rPr b="1" i="0" lang="en-US" sz="2500" u="none" cap="none" strike="noStrike">
                <a:solidFill>
                  <a:srgbClr val="FFFFFF"/>
                </a:solidFill>
                <a:latin typeface="Arial"/>
                <a:ea typeface="Arial"/>
                <a:cs typeface="Arial"/>
                <a:sym typeface="Arial"/>
              </a:rPr>
              <a:t>Justification for the Chosen Path</a:t>
            </a:r>
            <a:endParaRPr b="0" i="0" sz="1400" u="none" cap="none" strike="noStrike">
              <a:solidFill>
                <a:srgbClr val="000000"/>
              </a:solidFill>
              <a:latin typeface="Arial"/>
              <a:ea typeface="Arial"/>
              <a:cs typeface="Arial"/>
              <a:sym typeface="Arial"/>
            </a:endParaRPr>
          </a:p>
        </p:txBody>
      </p:sp>
      <p:sp>
        <p:nvSpPr>
          <p:cNvPr id="365" name="Google Shape;365;p9"/>
          <p:cNvSpPr txBox="1"/>
          <p:nvPr/>
        </p:nvSpPr>
        <p:spPr>
          <a:xfrm>
            <a:off x="9048717" y="6731867"/>
            <a:ext cx="5695754" cy="1406524"/>
          </a:xfrm>
          <a:prstGeom prst="rect">
            <a:avLst/>
          </a:prstGeom>
          <a:noFill/>
          <a:ln>
            <a:noFill/>
          </a:ln>
        </p:spPr>
        <p:txBody>
          <a:bodyPr anchorCtr="0" anchor="t" bIns="0" lIns="0" spcFirstLastPara="1" rIns="0" wrap="square" tIns="0">
            <a:spAutoFit/>
          </a:bodyPr>
          <a:lstStyle/>
          <a:p>
            <a:pPr indent="-215903" lvl="1" marL="431806"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Why is this the most suitable route?</a:t>
            </a:r>
            <a:endParaRPr b="0" i="0" sz="1400" u="none" cap="none" strike="noStrike">
              <a:solidFill>
                <a:srgbClr val="000000"/>
              </a:solidFill>
              <a:latin typeface="Arial"/>
              <a:ea typeface="Arial"/>
              <a:cs typeface="Arial"/>
              <a:sym typeface="Arial"/>
            </a:endParaRPr>
          </a:p>
          <a:p>
            <a:pPr indent="-215903" lvl="1" marL="431806"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Who are the potential customers / buyers / users?</a:t>
            </a:r>
            <a:endParaRPr b="0" i="0" sz="1400" u="none" cap="none" strike="noStrike">
              <a:solidFill>
                <a:srgbClr val="000000"/>
              </a:solidFill>
              <a:latin typeface="Arial"/>
              <a:ea typeface="Arial"/>
              <a:cs typeface="Arial"/>
              <a:sym typeface="Arial"/>
            </a:endParaRPr>
          </a:p>
          <a:p>
            <a:pPr indent="-215903" lvl="1" marL="431806"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What traction or interest already exists?</a:t>
            </a:r>
            <a:endParaRPr b="0" i="0" sz="1400" u="none" cap="none" strike="noStrike">
              <a:solidFill>
                <a:srgbClr val="000000"/>
              </a:solidFill>
              <a:latin typeface="Arial"/>
              <a:ea typeface="Arial"/>
              <a:cs typeface="Arial"/>
              <a:sym typeface="Arial"/>
            </a:endParaRPr>
          </a:p>
        </p:txBody>
      </p:sp>
      <p:sp>
        <p:nvSpPr>
          <p:cNvPr id="366" name="Google Shape;366;p9"/>
          <p:cNvSpPr txBox="1"/>
          <p:nvPr/>
        </p:nvSpPr>
        <p:spPr>
          <a:xfrm>
            <a:off x="13391498" y="8812175"/>
            <a:ext cx="3747600" cy="431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lt1"/>
                </a:solidFill>
                <a:latin typeface="Arial"/>
                <a:ea typeface="Arial"/>
                <a:cs typeface="Arial"/>
                <a:sym typeface="Arial"/>
              </a:rPr>
              <a:t>Mapped Rubric Criteria</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lang="en-US">
                <a:solidFill>
                  <a:schemeClr val="lt1"/>
                </a:solidFill>
              </a:rPr>
              <a:t>Commercialization Plan / Business Plan(10 %)</a:t>
            </a:r>
            <a:endParaRPr>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11"/>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5" r="-12883" t="0"/>
            </a:stretch>
          </a:blipFill>
          <a:ln>
            <a:noFill/>
          </a:ln>
        </p:spPr>
      </p:sp>
      <p:grpSp>
        <p:nvGrpSpPr>
          <p:cNvPr id="372" name="Google Shape;372;p11"/>
          <p:cNvGrpSpPr/>
          <p:nvPr/>
        </p:nvGrpSpPr>
        <p:grpSpPr>
          <a:xfrm>
            <a:off x="13734004" y="-1462169"/>
            <a:ext cx="10399005" cy="11987848"/>
            <a:chOff x="0" y="-66675"/>
            <a:chExt cx="406400" cy="468493"/>
          </a:xfrm>
        </p:grpSpPr>
        <p:sp>
          <p:nvSpPr>
            <p:cNvPr id="373" name="Google Shape;373;p11"/>
            <p:cNvSpPr/>
            <p:nvPr/>
          </p:nvSpPr>
          <p:spPr>
            <a:xfrm>
              <a:off x="0" y="0"/>
              <a:ext cx="406400" cy="401818"/>
            </a:xfrm>
            <a:custGeom>
              <a:rect b="b" l="l" r="r" t="t"/>
              <a:pathLst>
                <a:path extrusionOk="0" h="401818" w="406400">
                  <a:moveTo>
                    <a:pt x="203200" y="0"/>
                  </a:moveTo>
                  <a:lnTo>
                    <a:pt x="406400" y="0"/>
                  </a:lnTo>
                  <a:lnTo>
                    <a:pt x="203200" y="401818"/>
                  </a:lnTo>
                  <a:lnTo>
                    <a:pt x="0" y="401818"/>
                  </a:lnTo>
                  <a:lnTo>
                    <a:pt x="203200" y="0"/>
                  </a:lnTo>
                  <a:close/>
                </a:path>
              </a:pathLst>
            </a:custGeom>
            <a:solidFill>
              <a:srgbClr val="23403D"/>
            </a:solidFill>
            <a:ln>
              <a:noFill/>
            </a:ln>
          </p:spPr>
        </p:sp>
        <p:sp>
          <p:nvSpPr>
            <p:cNvPr id="374" name="Google Shape;374;p11"/>
            <p:cNvSpPr txBox="1"/>
            <p:nvPr/>
          </p:nvSpPr>
          <p:spPr>
            <a:xfrm>
              <a:off x="101600" y="-66675"/>
              <a:ext cx="203200" cy="468493"/>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75" name="Google Shape;375;p11"/>
          <p:cNvGrpSpPr/>
          <p:nvPr/>
        </p:nvGrpSpPr>
        <p:grpSpPr>
          <a:xfrm>
            <a:off x="16182676" y="-5177586"/>
            <a:ext cx="15805415" cy="9150677"/>
            <a:chOff x="1408" y="-66675"/>
            <a:chExt cx="1321641" cy="765175"/>
          </a:xfrm>
        </p:grpSpPr>
        <p:sp>
          <p:nvSpPr>
            <p:cNvPr id="376" name="Google Shape;376;p11"/>
            <p:cNvSpPr/>
            <p:nvPr/>
          </p:nvSpPr>
          <p:spPr>
            <a:xfrm>
              <a:off x="1408" y="0"/>
              <a:ext cx="1321641" cy="698500"/>
            </a:xfrm>
            <a:custGeom>
              <a:rect b="b" l="l" r="r" t="t"/>
              <a:pathLst>
                <a:path extrusionOk="0" h="698500" w="1321641">
                  <a:moveTo>
                    <a:pt x="1319362" y="355587"/>
                  </a:moveTo>
                  <a:lnTo>
                    <a:pt x="1123536" y="692163"/>
                  </a:lnTo>
                  <a:cubicBezTo>
                    <a:pt x="1121253" y="696086"/>
                    <a:pt x="1117056" y="698500"/>
                    <a:pt x="1112517" y="698500"/>
                  </a:cubicBezTo>
                  <a:lnTo>
                    <a:pt x="209124" y="698500"/>
                  </a:lnTo>
                  <a:cubicBezTo>
                    <a:pt x="204585" y="698500"/>
                    <a:pt x="200388" y="696086"/>
                    <a:pt x="198105" y="692163"/>
                  </a:cubicBezTo>
                  <a:lnTo>
                    <a:pt x="2279" y="355587"/>
                  </a:lnTo>
                  <a:cubicBezTo>
                    <a:pt x="0" y="351670"/>
                    <a:pt x="0" y="346830"/>
                    <a:pt x="2279" y="342913"/>
                  </a:cubicBezTo>
                  <a:lnTo>
                    <a:pt x="198105" y="6337"/>
                  </a:lnTo>
                  <a:cubicBezTo>
                    <a:pt x="200388" y="2414"/>
                    <a:pt x="204585" y="0"/>
                    <a:pt x="209124" y="0"/>
                  </a:cubicBezTo>
                  <a:lnTo>
                    <a:pt x="1112517" y="0"/>
                  </a:lnTo>
                  <a:cubicBezTo>
                    <a:pt x="1117056" y="0"/>
                    <a:pt x="1121253" y="2414"/>
                    <a:pt x="1123536" y="6337"/>
                  </a:cubicBezTo>
                  <a:lnTo>
                    <a:pt x="1319362" y="342913"/>
                  </a:lnTo>
                  <a:cubicBezTo>
                    <a:pt x="1321641" y="346830"/>
                    <a:pt x="1321641" y="351670"/>
                    <a:pt x="1319362" y="355587"/>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11"/>
            <p:cNvSpPr txBox="1"/>
            <p:nvPr/>
          </p:nvSpPr>
          <p:spPr>
            <a:xfrm>
              <a:off x="114300" y="-66675"/>
              <a:ext cx="1095857"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78" name="Google Shape;378;p11"/>
          <p:cNvGrpSpPr/>
          <p:nvPr/>
        </p:nvGrpSpPr>
        <p:grpSpPr>
          <a:xfrm>
            <a:off x="14413932" y="-421392"/>
            <a:ext cx="11271868" cy="11432810"/>
            <a:chOff x="11604" y="-66675"/>
            <a:chExt cx="461898" cy="468493"/>
          </a:xfrm>
        </p:grpSpPr>
        <p:sp>
          <p:nvSpPr>
            <p:cNvPr id="379" name="Google Shape;379;p11"/>
            <p:cNvSpPr/>
            <p:nvPr/>
          </p:nvSpPr>
          <p:spPr>
            <a:xfrm>
              <a:off x="11604" y="0"/>
              <a:ext cx="461898" cy="401818"/>
            </a:xfrm>
            <a:custGeom>
              <a:rect b="b" l="l" r="r" t="t"/>
              <a:pathLst>
                <a:path extrusionOk="0" h="401818" w="461898">
                  <a:moveTo>
                    <a:pt x="224295" y="0"/>
                  </a:moveTo>
                  <a:lnTo>
                    <a:pt x="440804" y="0"/>
                  </a:lnTo>
                  <a:cubicBezTo>
                    <a:pt x="447789" y="0"/>
                    <a:pt x="454273" y="3625"/>
                    <a:pt x="457932" y="9575"/>
                  </a:cubicBezTo>
                  <a:cubicBezTo>
                    <a:pt x="461590" y="15525"/>
                    <a:pt x="461899" y="22947"/>
                    <a:pt x="458747" y="29180"/>
                  </a:cubicBezTo>
                  <a:lnTo>
                    <a:pt x="285059" y="372638"/>
                  </a:lnTo>
                  <a:cubicBezTo>
                    <a:pt x="276009" y="390535"/>
                    <a:pt x="257659" y="401818"/>
                    <a:pt x="237604" y="401818"/>
                  </a:cubicBezTo>
                  <a:lnTo>
                    <a:pt x="21095" y="401818"/>
                  </a:lnTo>
                  <a:cubicBezTo>
                    <a:pt x="14110" y="401818"/>
                    <a:pt x="7626" y="398193"/>
                    <a:pt x="3967" y="392243"/>
                  </a:cubicBezTo>
                  <a:cubicBezTo>
                    <a:pt x="309" y="386293"/>
                    <a:pt x="0" y="378871"/>
                    <a:pt x="3152" y="372638"/>
                  </a:cubicBezTo>
                  <a:lnTo>
                    <a:pt x="176840" y="29180"/>
                  </a:lnTo>
                  <a:cubicBezTo>
                    <a:pt x="185890" y="11283"/>
                    <a:pt x="204240" y="0"/>
                    <a:pt x="224295" y="0"/>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11"/>
            <p:cNvSpPr txBox="1"/>
            <p:nvPr/>
          </p:nvSpPr>
          <p:spPr>
            <a:xfrm>
              <a:off x="101600" y="-66675"/>
              <a:ext cx="281907" cy="468493"/>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81" name="Google Shape;381;p11"/>
          <p:cNvSpPr/>
          <p:nvPr/>
        </p:nvSpPr>
        <p:spPr>
          <a:xfrm>
            <a:off x="-465592" y="9677400"/>
            <a:ext cx="2085975" cy="818745"/>
          </a:xfrm>
          <a:custGeom>
            <a:rect b="b" l="l" r="r" t="t"/>
            <a:pathLst>
              <a:path extrusionOk="0" h="818745" w="2085975">
                <a:moveTo>
                  <a:pt x="0" y="0"/>
                </a:moveTo>
                <a:lnTo>
                  <a:pt x="2085975" y="0"/>
                </a:lnTo>
                <a:lnTo>
                  <a:pt x="2085975" y="818745"/>
                </a:lnTo>
                <a:lnTo>
                  <a:pt x="0" y="818745"/>
                </a:lnTo>
                <a:lnTo>
                  <a:pt x="0" y="0"/>
                </a:lnTo>
                <a:close/>
              </a:path>
            </a:pathLst>
          </a:custGeom>
          <a:blipFill rotWithShape="1">
            <a:blip r:embed="rId4">
              <a:alphaModFix/>
            </a:blip>
            <a:stretch>
              <a:fillRect b="0" l="0" r="0" t="0"/>
            </a:stretch>
          </a:blipFill>
          <a:ln>
            <a:noFill/>
          </a:ln>
        </p:spPr>
      </p:sp>
      <p:grpSp>
        <p:nvGrpSpPr>
          <p:cNvPr id="382" name="Google Shape;382;p11"/>
          <p:cNvGrpSpPr/>
          <p:nvPr/>
        </p:nvGrpSpPr>
        <p:grpSpPr>
          <a:xfrm>
            <a:off x="-3321865" y="-3260322"/>
            <a:ext cx="5059505" cy="4814703"/>
            <a:chOff x="4360" y="-66675"/>
            <a:chExt cx="804080" cy="765175"/>
          </a:xfrm>
        </p:grpSpPr>
        <p:sp>
          <p:nvSpPr>
            <p:cNvPr id="383" name="Google Shape;383;p11"/>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11"/>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85" name="Google Shape;385;p11"/>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5">
              <a:alphaModFix/>
            </a:blip>
            <a:stretch>
              <a:fillRect b="0" l="0" r="0" t="0"/>
            </a:stretch>
          </a:blipFill>
          <a:ln>
            <a:noFill/>
          </a:ln>
        </p:spPr>
      </p:sp>
      <p:sp>
        <p:nvSpPr>
          <p:cNvPr id="386" name="Google Shape;386;p11"/>
          <p:cNvSpPr/>
          <p:nvPr/>
        </p:nvSpPr>
        <p:spPr>
          <a:xfrm>
            <a:off x="15606108" y="-3344157"/>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6">
              <a:alphaModFix/>
            </a:blip>
            <a:stretch>
              <a:fillRect b="0" l="0" r="0" t="0"/>
            </a:stretch>
          </a:blipFill>
          <a:ln>
            <a:noFill/>
          </a:ln>
        </p:spPr>
      </p:sp>
      <p:sp>
        <p:nvSpPr>
          <p:cNvPr id="387" name="Google Shape;387;p11"/>
          <p:cNvSpPr/>
          <p:nvPr/>
        </p:nvSpPr>
        <p:spPr>
          <a:xfrm>
            <a:off x="16763764" y="916413"/>
            <a:ext cx="7141260" cy="6561033"/>
          </a:xfrm>
          <a:custGeom>
            <a:rect b="b" l="l" r="r" t="t"/>
            <a:pathLst>
              <a:path extrusionOk="0" h="6561033" w="7141260">
                <a:moveTo>
                  <a:pt x="0" y="0"/>
                </a:moveTo>
                <a:lnTo>
                  <a:pt x="7141260" y="0"/>
                </a:lnTo>
                <a:lnTo>
                  <a:pt x="7141260" y="6561033"/>
                </a:lnTo>
                <a:lnTo>
                  <a:pt x="0" y="6561033"/>
                </a:lnTo>
                <a:lnTo>
                  <a:pt x="0" y="0"/>
                </a:lnTo>
                <a:close/>
              </a:path>
            </a:pathLst>
          </a:custGeom>
          <a:blipFill rotWithShape="1">
            <a:blip r:embed="rId7">
              <a:alphaModFix amt="46000"/>
            </a:blip>
            <a:stretch>
              <a:fillRect b="0" l="0" r="0" t="0"/>
            </a:stretch>
          </a:blipFill>
          <a:ln>
            <a:noFill/>
          </a:ln>
        </p:spPr>
      </p:sp>
      <p:graphicFrame>
        <p:nvGraphicFramePr>
          <p:cNvPr id="388" name="Google Shape;388;p11"/>
          <p:cNvGraphicFramePr/>
          <p:nvPr/>
        </p:nvGraphicFramePr>
        <p:xfrm>
          <a:off x="691642" y="1896904"/>
          <a:ext cx="3000000" cy="3000000"/>
        </p:xfrm>
        <a:graphic>
          <a:graphicData uri="http://schemas.openxmlformats.org/drawingml/2006/table">
            <a:tbl>
              <a:tblPr>
                <a:noFill/>
                <a:tableStyleId>{48A71F7B-A8DF-4114-8CE9-9AAA1494DEBB}</a:tableStyleId>
              </a:tblPr>
              <a:tblGrid>
                <a:gridCol w="4712800"/>
                <a:gridCol w="11783675"/>
              </a:tblGrid>
              <a:tr h="706075">
                <a:tc>
                  <a:txBody>
                    <a:bodyPr/>
                    <a:lstStyle/>
                    <a:p>
                      <a:pPr indent="0" lvl="0" marL="0" marR="0" rtl="0" algn="ctr">
                        <a:lnSpc>
                          <a:spcPct val="140025"/>
                        </a:lnSpc>
                        <a:spcBef>
                          <a:spcPts val="0"/>
                        </a:spcBef>
                        <a:spcAft>
                          <a:spcPts val="0"/>
                        </a:spcAft>
                        <a:buClr>
                          <a:srgbClr val="000000"/>
                        </a:buClr>
                        <a:buSzPts val="1599"/>
                        <a:buFont typeface="Arial"/>
                        <a:buNone/>
                      </a:pPr>
                      <a:r>
                        <a:rPr b="1" lang="en-US" sz="1599" u="none" cap="none" strike="noStrike">
                          <a:solidFill>
                            <a:srgbClr val="FFFFFF"/>
                          </a:solidFill>
                          <a:latin typeface="Arial"/>
                          <a:ea typeface="Arial"/>
                          <a:cs typeface="Arial"/>
                          <a:sym typeface="Arial"/>
                        </a:rPr>
                        <a:t>VOT</a:t>
                      </a:r>
                      <a:endParaRPr sz="1100" u="none" cap="none" strike="noStrike"/>
                    </a:p>
                  </a:txBody>
                  <a:tcPr marT="76200" marB="76200" marR="76200" marL="762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28575">
                      <a:solidFill>
                        <a:srgbClr val="23403D"/>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Clr>
                          <a:srgbClr val="000000"/>
                        </a:buClr>
                        <a:buSzPts val="1599"/>
                        <a:buFont typeface="Arial"/>
                        <a:buNone/>
                      </a:pPr>
                      <a:r>
                        <a:rPr b="1" lang="en-US" sz="1599" u="none" cap="none" strike="noStrike">
                          <a:solidFill>
                            <a:srgbClr val="FFFFFF"/>
                          </a:solidFill>
                          <a:latin typeface="Arial"/>
                          <a:ea typeface="Arial"/>
                          <a:cs typeface="Arial"/>
                          <a:sym typeface="Arial"/>
                        </a:rPr>
                        <a:t>EXPLAINATION</a:t>
                      </a:r>
                      <a:endParaRPr sz="1100" u="none" cap="none" strike="noStrike"/>
                    </a:p>
                  </a:txBody>
                  <a:tcPr marT="76200" marB="76200" marR="76200" marL="762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28575">
                      <a:solidFill>
                        <a:srgbClr val="23403D"/>
                      </a:solidFill>
                      <a:prstDash val="solid"/>
                      <a:round/>
                      <a:headEnd len="sm" w="sm" type="none"/>
                      <a:tailEnd len="sm" w="sm" type="none"/>
                    </a:lnB>
                    <a:solidFill>
                      <a:srgbClr val="23403D"/>
                    </a:solidFill>
                  </a:tcPr>
                </a:tc>
              </a:tr>
              <a:tr h="819125">
                <a:tc>
                  <a:txBody>
                    <a:bodyPr/>
                    <a:lstStyle/>
                    <a:p>
                      <a:pPr indent="0" lvl="0" marL="0" marR="0" rtl="0" algn="ctr">
                        <a:lnSpc>
                          <a:spcPct val="111000"/>
                        </a:lnSpc>
                        <a:spcBef>
                          <a:spcPts val="0"/>
                        </a:spcBef>
                        <a:spcAft>
                          <a:spcPts val="0"/>
                        </a:spcAft>
                        <a:buClr>
                          <a:srgbClr val="000000"/>
                        </a:buClr>
                        <a:buSzPts val="1500"/>
                        <a:buFont typeface="Arial"/>
                        <a:buNone/>
                      </a:pPr>
                      <a:r>
                        <a:rPr lang="en-US" sz="1500" u="none" cap="none" strike="noStrike">
                          <a:solidFill>
                            <a:srgbClr val="000000"/>
                          </a:solidFill>
                          <a:latin typeface="Arial"/>
                          <a:ea typeface="Arial"/>
                          <a:cs typeface="Arial"/>
                          <a:sym typeface="Arial"/>
                        </a:rPr>
                        <a:t>V11000 (Wages/Salaries/Allowances)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Payment of student living allowance.</a:t>
                      </a:r>
                      <a:endParaRPr sz="1100" u="none" cap="none" strike="noStrike"/>
                    </a:p>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Payment under the Student Work Scheme (SPB) up to a maximum of RM 500 per month.</a:t>
                      </a:r>
                      <a:endParaRPr sz="14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Clr>
                          <a:srgbClr val="000000"/>
                        </a:buClr>
                        <a:buSzPts val="1500"/>
                        <a:buFont typeface="Arial"/>
                        <a:buNone/>
                      </a:pPr>
                      <a:r>
                        <a:rPr lang="en-US" sz="1500" u="none" cap="none" strike="noStrike">
                          <a:solidFill>
                            <a:srgbClr val="000000"/>
                          </a:solidFill>
                          <a:latin typeface="Arial"/>
                          <a:ea typeface="Arial"/>
                          <a:cs typeface="Arial"/>
                          <a:sym typeface="Arial"/>
                        </a:rPr>
                        <a:t>V21000 (Travel &amp; Transportation)</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Total expenditure for travel, transportation, and subsistence must not exceed 10% (V21000 + V23000) of the project’s total budget.</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Clr>
                          <a:srgbClr val="000000"/>
                        </a:buClr>
                        <a:buSzPts val="1500"/>
                        <a:buFont typeface="Arial"/>
                        <a:buNone/>
                      </a:pPr>
                      <a:r>
                        <a:rPr lang="en-US" sz="1500" u="none" cap="none" strike="noStrike">
                          <a:solidFill>
                            <a:srgbClr val="000000"/>
                          </a:solidFill>
                          <a:latin typeface="Arial"/>
                          <a:ea typeface="Arial"/>
                          <a:cs typeface="Arial"/>
                          <a:sym typeface="Arial"/>
                        </a:rPr>
                        <a:t>V24000 (Rental / Communication and Utilities)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Rental is only allowed for equipment, transportation, and other items directly involved in the research.</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Clr>
                          <a:srgbClr val="000000"/>
                        </a:buClr>
                        <a:buSzPts val="1500"/>
                        <a:buFont typeface="Arial"/>
                        <a:buNone/>
                      </a:pPr>
                      <a:r>
                        <a:rPr lang="en-US" sz="1500" u="none" cap="none" strike="noStrike">
                          <a:solidFill>
                            <a:srgbClr val="000000"/>
                          </a:solidFill>
                          <a:latin typeface="Arial"/>
                          <a:ea typeface="Arial"/>
                          <a:cs typeface="Arial"/>
                          <a:sym typeface="Arial"/>
                        </a:rPr>
                        <a:t>V27000 (Supplies &amp; Research Materials)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Supply of raw materials related to product development according to objectives/packaging/design and others.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Clr>
                          <a:srgbClr val="000000"/>
                        </a:buClr>
                        <a:buSzPts val="1500"/>
                        <a:buFont typeface="Arial"/>
                        <a:buNone/>
                      </a:pPr>
                      <a:r>
                        <a:rPr lang="en-US" sz="1500" u="none" cap="none" strike="noStrike">
                          <a:solidFill>
                            <a:srgbClr val="000000"/>
                          </a:solidFill>
                          <a:latin typeface="Arial"/>
                          <a:ea typeface="Arial"/>
                          <a:cs typeface="Arial"/>
                          <a:sym typeface="Arial"/>
                        </a:rPr>
                        <a:t>V28000 (Maintenance and Modification)</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Maintenance costs are allowed.</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Clr>
                          <a:srgbClr val="000000"/>
                        </a:buClr>
                        <a:buSzPts val="1500"/>
                        <a:buFont typeface="Arial"/>
                        <a:buNone/>
                      </a:pPr>
                      <a:r>
                        <a:rPr lang="en-US" sz="1500" u="none" cap="none" strike="noStrike">
                          <a:solidFill>
                            <a:srgbClr val="000000"/>
                          </a:solidFill>
                          <a:latin typeface="Arial"/>
                          <a:ea typeface="Arial"/>
                          <a:cs typeface="Arial"/>
                          <a:sym typeface="Arial"/>
                        </a:rPr>
                        <a:t>V29000 (Professional Services)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Payment of honorarium to the project leader or co-researchers is not allowed.</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Clr>
                          <a:srgbClr val="000000"/>
                        </a:buClr>
                        <a:buSzPts val="1500"/>
                        <a:buFont typeface="Arial"/>
                        <a:buNone/>
                      </a:pPr>
                      <a:r>
                        <a:rPr lang="en-US" sz="1500" u="none" cap="none" strike="noStrike">
                          <a:solidFill>
                            <a:srgbClr val="000000"/>
                          </a:solidFill>
                          <a:latin typeface="Arial"/>
                          <a:ea typeface="Arial"/>
                          <a:cs typeface="Arial"/>
                          <a:sym typeface="Arial"/>
                        </a:rPr>
                        <a:t>V35000 (Equipment and Accessories)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Ownership belongs to UTM.</a:t>
                      </a:r>
                      <a:endParaRPr sz="1100" u="none" cap="none" strike="noStrike"/>
                    </a:p>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The amount requested for this vote must not exceed 40% of the project’s total budget.</a:t>
                      </a:r>
                      <a:endParaRPr sz="14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6"/>
                        </a:lnSpc>
                        <a:spcBef>
                          <a:spcPts val="0"/>
                        </a:spcBef>
                        <a:spcAft>
                          <a:spcPts val="0"/>
                        </a:spcAft>
                        <a:buClr>
                          <a:srgbClr val="000000"/>
                        </a:buClr>
                        <a:buSzPts val="1599"/>
                        <a:buFont typeface="Arial"/>
                        <a:buNone/>
                      </a:pPr>
                      <a:r>
                        <a:rPr lang="en-US" sz="1599" u="none" cap="none" strike="noStrike">
                          <a:solidFill>
                            <a:srgbClr val="000000"/>
                          </a:solidFill>
                          <a:latin typeface="Arial"/>
                          <a:ea typeface="Arial"/>
                          <a:cs typeface="Arial"/>
                          <a:sym typeface="Arial"/>
                        </a:rPr>
                        <a:t>B21000 (Travel Allowance Expenditure)</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72720" lvl="1" marL="345439" marR="0" rtl="0" algn="just">
                        <a:lnSpc>
                          <a:spcPct val="111006"/>
                        </a:lnSpc>
                        <a:spcBef>
                          <a:spcPts val="0"/>
                        </a:spcBef>
                        <a:spcAft>
                          <a:spcPts val="0"/>
                        </a:spcAft>
                        <a:buClr>
                          <a:srgbClr val="000000"/>
                        </a:buClr>
                        <a:buSzPts val="1599"/>
                        <a:buFont typeface="Arial"/>
                        <a:buChar char="•"/>
                      </a:pPr>
                      <a:r>
                        <a:rPr lang="en-US" sz="1599" u="none" cap="none" strike="noStrike">
                          <a:solidFill>
                            <a:srgbClr val="000000"/>
                          </a:solidFill>
                          <a:latin typeface="Arial"/>
                          <a:ea typeface="Arial"/>
                          <a:cs typeface="Arial"/>
                          <a:sym typeface="Arial"/>
                        </a:rPr>
                        <a:t>Subject to a limit of 20% of the approved budget allocation.</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6"/>
                        </a:lnSpc>
                        <a:spcBef>
                          <a:spcPts val="0"/>
                        </a:spcBef>
                        <a:spcAft>
                          <a:spcPts val="0"/>
                        </a:spcAft>
                        <a:buClr>
                          <a:srgbClr val="000000"/>
                        </a:buClr>
                        <a:buSzPts val="1599"/>
                        <a:buFont typeface="Arial"/>
                        <a:buNone/>
                      </a:pPr>
                      <a:r>
                        <a:rPr lang="en-US" sz="1599" u="none" cap="none" strike="noStrike">
                          <a:solidFill>
                            <a:srgbClr val="000000"/>
                          </a:solidFill>
                          <a:latin typeface="Arial"/>
                          <a:ea typeface="Arial"/>
                          <a:cs typeface="Arial"/>
                          <a:sym typeface="Arial"/>
                        </a:rPr>
                        <a:t>B3000 (Purchase of Assets &amp; Inventory)</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29538" lvl="1" marL="259080" marR="0" rtl="0" algn="l">
                        <a:lnSpc>
                          <a:spcPct val="139916"/>
                        </a:lnSpc>
                        <a:spcBef>
                          <a:spcPts val="0"/>
                        </a:spcBef>
                        <a:spcAft>
                          <a:spcPts val="0"/>
                        </a:spcAft>
                        <a:buClr>
                          <a:srgbClr val="000000"/>
                        </a:buClr>
                        <a:buSzPts val="1200"/>
                        <a:buFont typeface="Arial"/>
                        <a:buChar char="•"/>
                      </a:pPr>
                      <a:r>
                        <a:rPr lang="en-US" sz="1200" u="none" cap="none" strike="noStrike">
                          <a:solidFill>
                            <a:srgbClr val="000000"/>
                          </a:solidFill>
                          <a:latin typeface="Arial"/>
                          <a:ea typeface="Arial"/>
                          <a:cs typeface="Arial"/>
                          <a:sym typeface="Arial"/>
                        </a:rPr>
                        <a:t>Subject to the project’s requirements and panel approval.</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bl>
          </a:graphicData>
        </a:graphic>
      </p:graphicFrame>
      <p:sp>
        <p:nvSpPr>
          <p:cNvPr id="389" name="Google Shape;389;p11"/>
          <p:cNvSpPr/>
          <p:nvPr/>
        </p:nvSpPr>
        <p:spPr>
          <a:xfrm rot="5400000">
            <a:off x="9719857" y="9758190"/>
            <a:ext cx="12529111" cy="4884767"/>
          </a:xfrm>
          <a:custGeom>
            <a:rect b="b" l="l" r="r" t="t"/>
            <a:pathLst>
              <a:path extrusionOk="0" h="4884767" w="12529111">
                <a:moveTo>
                  <a:pt x="0" y="0"/>
                </a:moveTo>
                <a:lnTo>
                  <a:pt x="12529111" y="0"/>
                </a:lnTo>
                <a:lnTo>
                  <a:pt x="12529111" y="4884768"/>
                </a:lnTo>
                <a:lnTo>
                  <a:pt x="0" y="4884768"/>
                </a:lnTo>
                <a:lnTo>
                  <a:pt x="0" y="0"/>
                </a:lnTo>
                <a:close/>
              </a:path>
            </a:pathLst>
          </a:custGeom>
          <a:blipFill rotWithShape="1">
            <a:blip r:embed="rId8">
              <a:alphaModFix/>
            </a:blip>
            <a:stretch>
              <a:fillRect b="0" l="0" r="0" t="0"/>
            </a:stretch>
          </a:blipFill>
          <a:ln>
            <a:noFill/>
          </a:ln>
        </p:spPr>
      </p:sp>
      <p:sp>
        <p:nvSpPr>
          <p:cNvPr id="390" name="Google Shape;390;p11"/>
          <p:cNvSpPr txBox="1"/>
          <p:nvPr/>
        </p:nvSpPr>
        <p:spPr>
          <a:xfrm>
            <a:off x="1028700" y="650745"/>
            <a:ext cx="15822300" cy="1126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4800"/>
              <a:buFont typeface="Arial"/>
              <a:buNone/>
            </a:pPr>
            <a:r>
              <a:rPr b="1" lang="en-US" sz="4800"/>
              <a:t>Financial Justification &amp; Budgeting</a:t>
            </a:r>
            <a:endParaRPr b="1" sz="4800"/>
          </a:p>
          <a:p>
            <a:pPr indent="0" lvl="0" marL="0" marR="0" rtl="0" algn="l">
              <a:lnSpc>
                <a:spcPct val="115000"/>
              </a:lnSpc>
              <a:spcBef>
                <a:spcPts val="0"/>
              </a:spcBef>
              <a:spcAft>
                <a:spcPts val="0"/>
              </a:spcAft>
              <a:buClr>
                <a:srgbClr val="000000"/>
              </a:buClr>
              <a:buSzPts val="1800"/>
              <a:buFont typeface="Arial"/>
              <a:buNone/>
            </a:pPr>
            <a:r>
              <a:rPr b="1" lang="en-US" sz="1800"/>
              <a:t>Ensures compliance with UTM financial policies, including proper allocation across budget categories (VOT codes). Considering force majeure.</a:t>
            </a:r>
            <a:endParaRPr b="1" sz="1800"/>
          </a:p>
        </p:txBody>
      </p:sp>
      <p:sp>
        <p:nvSpPr>
          <p:cNvPr id="391" name="Google Shape;391;p11"/>
          <p:cNvSpPr txBox="1"/>
          <p:nvPr/>
        </p:nvSpPr>
        <p:spPr>
          <a:xfrm>
            <a:off x="14230757" y="7821577"/>
            <a:ext cx="3507300" cy="984600"/>
          </a:xfrm>
          <a:prstGeom prst="rect">
            <a:avLst/>
          </a:prstGeom>
          <a:noFill/>
          <a:ln>
            <a:noFill/>
          </a:ln>
        </p:spPr>
        <p:txBody>
          <a:bodyPr anchorCtr="0" anchor="t" bIns="0" lIns="0" spcFirstLastPara="1" rIns="0" wrap="square" tIns="0">
            <a:spAutoFit/>
          </a:bodyPr>
          <a:lstStyle/>
          <a:p>
            <a:pPr indent="-172720" lvl="1" marL="345439" marR="0" rtl="0" algn="l">
              <a:lnSpc>
                <a:spcPct val="150031"/>
              </a:lnSpc>
              <a:spcBef>
                <a:spcPts val="0"/>
              </a:spcBef>
              <a:spcAft>
                <a:spcPts val="0"/>
              </a:spcAft>
              <a:buClr>
                <a:srgbClr val="FFFFFF"/>
              </a:buClr>
              <a:buSzPts val="1599"/>
              <a:buFont typeface="Arial"/>
              <a:buChar char="•"/>
            </a:pPr>
            <a:r>
              <a:rPr b="0" i="0" lang="en-US" sz="1599" u="none" cap="none" strike="noStrike">
                <a:solidFill>
                  <a:srgbClr val="FFFFFF"/>
                </a:solidFill>
                <a:latin typeface="Arial"/>
                <a:ea typeface="Arial"/>
                <a:cs typeface="Arial"/>
                <a:sym typeface="Arial"/>
              </a:rPr>
              <a:t>Justification for funding requested</a:t>
            </a:r>
            <a:endParaRPr b="0" i="0" sz="1400" u="none" cap="none" strike="noStrike">
              <a:solidFill>
                <a:srgbClr val="000000"/>
              </a:solidFill>
              <a:latin typeface="Arial"/>
              <a:ea typeface="Arial"/>
              <a:cs typeface="Arial"/>
              <a:sym typeface="Arial"/>
            </a:endParaRPr>
          </a:p>
          <a:p>
            <a:pPr indent="-172720" lvl="1" marL="345439" marR="0" rtl="0" algn="l">
              <a:lnSpc>
                <a:spcPct val="150031"/>
              </a:lnSpc>
              <a:spcBef>
                <a:spcPts val="0"/>
              </a:spcBef>
              <a:spcAft>
                <a:spcPts val="0"/>
              </a:spcAft>
              <a:buClr>
                <a:srgbClr val="FFFFFF"/>
              </a:buClr>
              <a:buSzPts val="1599"/>
              <a:buFont typeface="Arial"/>
              <a:buChar char="•"/>
            </a:pPr>
            <a:r>
              <a:rPr b="0" i="0" lang="en-US" sz="1599" u="none" cap="none" strike="noStrike">
                <a:solidFill>
                  <a:srgbClr val="FFFFFF"/>
                </a:solidFill>
                <a:latin typeface="Arial"/>
                <a:ea typeface="Arial"/>
                <a:cs typeface="Arial"/>
                <a:sym typeface="Arial"/>
              </a:rPr>
              <a:t>Return on investment (to university or market)</a:t>
            </a:r>
            <a:endParaRPr b="0" i="0" sz="1400" u="none" cap="none" strike="noStrike">
              <a:solidFill>
                <a:srgbClr val="000000"/>
              </a:solidFill>
              <a:latin typeface="Arial"/>
              <a:ea typeface="Arial"/>
              <a:cs typeface="Arial"/>
              <a:sym typeface="Arial"/>
            </a:endParaRPr>
          </a:p>
        </p:txBody>
      </p:sp>
      <p:sp>
        <p:nvSpPr>
          <p:cNvPr id="392" name="Google Shape;392;p11"/>
          <p:cNvSpPr txBox="1"/>
          <p:nvPr/>
        </p:nvSpPr>
        <p:spPr>
          <a:xfrm>
            <a:off x="13631700" y="9302700"/>
            <a:ext cx="4656300" cy="431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lt1"/>
                </a:solidFill>
                <a:latin typeface="Arial"/>
                <a:ea typeface="Arial"/>
                <a:cs typeface="Arial"/>
                <a:sym typeface="Arial"/>
              </a:rPr>
              <a:t>Mapped Rubric Criteria</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lang="en-US">
                <a:solidFill>
                  <a:schemeClr val="lt1"/>
                </a:solidFill>
              </a:rPr>
              <a:t>Financial Justification &amp; Budgeting (UTM Guidelines) (5%)</a:t>
            </a:r>
            <a:endParaRPr>
              <a:solidFill>
                <a:schemeClr val="lt1"/>
              </a:solidFill>
            </a:endParaRPr>
          </a:p>
        </p:txBody>
      </p:sp>
      <p:sp>
        <p:nvSpPr>
          <p:cNvPr id="393" name="Google Shape;393;p11"/>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9">
              <a:alphaModFix/>
            </a:blip>
            <a:stretch>
              <a:fillRect b="0" l="0" r="0" t="0"/>
            </a:stretch>
          </a:blipFill>
          <a:ln>
            <a:noFill/>
          </a:ln>
        </p:spPr>
      </p:sp>
      <p:sp>
        <p:nvSpPr>
          <p:cNvPr id="394" name="Google Shape;394;p11"/>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0">
              <a:alphaModFix/>
            </a:blip>
            <a:stretch>
              <a:fillRect b="0" l="0" r="0" t="0"/>
            </a:stretch>
          </a:blipFill>
          <a:ln>
            <a:noFill/>
          </a:ln>
        </p:spPr>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12"/>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5" r="-12883" t="0"/>
            </a:stretch>
          </a:blipFill>
          <a:ln>
            <a:noFill/>
          </a:ln>
        </p:spPr>
      </p:sp>
      <p:sp>
        <p:nvSpPr>
          <p:cNvPr descr="Flat torn paper" id="400" name="Google Shape;400;p12"/>
          <p:cNvSpPr/>
          <p:nvPr/>
        </p:nvSpPr>
        <p:spPr>
          <a:xfrm>
            <a:off x="-387376" y="9972675"/>
            <a:ext cx="17646676" cy="1656163"/>
          </a:xfrm>
          <a:custGeom>
            <a:rect b="b" l="l" r="r" t="t"/>
            <a:pathLst>
              <a:path extrusionOk="0" h="1656163" w="17646676">
                <a:moveTo>
                  <a:pt x="0" y="0"/>
                </a:moveTo>
                <a:lnTo>
                  <a:pt x="17646676" y="0"/>
                </a:lnTo>
                <a:lnTo>
                  <a:pt x="17646676" y="1656163"/>
                </a:lnTo>
                <a:lnTo>
                  <a:pt x="0" y="1656163"/>
                </a:lnTo>
                <a:lnTo>
                  <a:pt x="0" y="0"/>
                </a:lnTo>
                <a:close/>
              </a:path>
            </a:pathLst>
          </a:custGeom>
          <a:blipFill rotWithShape="1">
            <a:blip r:embed="rId4">
              <a:alphaModFix/>
            </a:blip>
            <a:stretch>
              <a:fillRect b="0" l="0" r="0" t="-290228"/>
            </a:stretch>
          </a:blipFill>
          <a:ln>
            <a:noFill/>
          </a:ln>
        </p:spPr>
      </p:sp>
      <p:sp>
        <p:nvSpPr>
          <p:cNvPr descr="Abstract Circle Line" id="401" name="Google Shape;401;p12"/>
          <p:cNvSpPr/>
          <p:nvPr/>
        </p:nvSpPr>
        <p:spPr>
          <a:xfrm rot="2203448">
            <a:off x="16087195" y="-567063"/>
            <a:ext cx="2401361" cy="2458731"/>
          </a:xfrm>
          <a:custGeom>
            <a:rect b="b" l="l" r="r" t="t"/>
            <a:pathLst>
              <a:path extrusionOk="0" h="2458731" w="2401361">
                <a:moveTo>
                  <a:pt x="0" y="0"/>
                </a:moveTo>
                <a:lnTo>
                  <a:pt x="2401360" y="0"/>
                </a:lnTo>
                <a:lnTo>
                  <a:pt x="2401360" y="2458731"/>
                </a:lnTo>
                <a:lnTo>
                  <a:pt x="0" y="2458731"/>
                </a:lnTo>
                <a:lnTo>
                  <a:pt x="0" y="0"/>
                </a:lnTo>
                <a:close/>
              </a:path>
            </a:pathLst>
          </a:custGeom>
          <a:blipFill rotWithShape="1">
            <a:blip r:embed="rId5">
              <a:alphaModFix/>
            </a:blip>
            <a:stretch>
              <a:fillRect b="0" l="0" r="0" t="0"/>
            </a:stretch>
          </a:blipFill>
          <a:ln>
            <a:noFill/>
          </a:ln>
        </p:spPr>
      </p:sp>
      <p:sp>
        <p:nvSpPr>
          <p:cNvPr descr="Dot Shape Pattern" id="402" name="Google Shape;402;p12"/>
          <p:cNvSpPr/>
          <p:nvPr/>
        </p:nvSpPr>
        <p:spPr>
          <a:xfrm>
            <a:off x="-1383500" y="8847436"/>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6">
              <a:alphaModFix/>
            </a:blip>
            <a:stretch>
              <a:fillRect b="0" l="0" r="0" t="0"/>
            </a:stretch>
          </a:blipFill>
          <a:ln>
            <a:noFill/>
          </a:ln>
        </p:spPr>
      </p:sp>
      <p:sp>
        <p:nvSpPr>
          <p:cNvPr id="403" name="Google Shape;403;p12"/>
          <p:cNvSpPr/>
          <p:nvPr/>
        </p:nvSpPr>
        <p:spPr>
          <a:xfrm>
            <a:off x="10937887" y="2365631"/>
            <a:ext cx="7000610" cy="1345357"/>
          </a:xfrm>
          <a:custGeom>
            <a:rect b="b" l="l" r="r" t="t"/>
            <a:pathLst>
              <a:path extrusionOk="0" h="1041641" w="5420212">
                <a:moveTo>
                  <a:pt x="5295752" y="1041640"/>
                </a:moveTo>
                <a:lnTo>
                  <a:pt x="124460" y="1041640"/>
                </a:lnTo>
                <a:cubicBezTo>
                  <a:pt x="55880" y="1041640"/>
                  <a:pt x="0" y="985761"/>
                  <a:pt x="0" y="917180"/>
                </a:cubicBezTo>
                <a:lnTo>
                  <a:pt x="0" y="124460"/>
                </a:lnTo>
                <a:cubicBezTo>
                  <a:pt x="0" y="55880"/>
                  <a:pt x="55880" y="0"/>
                  <a:pt x="124460" y="0"/>
                </a:cubicBezTo>
                <a:lnTo>
                  <a:pt x="5295752" y="0"/>
                </a:lnTo>
                <a:cubicBezTo>
                  <a:pt x="5364332" y="0"/>
                  <a:pt x="5420212" y="55880"/>
                  <a:pt x="5420212" y="124460"/>
                </a:cubicBezTo>
                <a:lnTo>
                  <a:pt x="5420212" y="917181"/>
                </a:lnTo>
                <a:cubicBezTo>
                  <a:pt x="5420212" y="985761"/>
                  <a:pt x="5364332" y="1041641"/>
                  <a:pt x="5295752" y="1041641"/>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12"/>
          <p:cNvSpPr/>
          <p:nvPr/>
        </p:nvSpPr>
        <p:spPr>
          <a:xfrm>
            <a:off x="10937887" y="4111400"/>
            <a:ext cx="7000610" cy="1345357"/>
          </a:xfrm>
          <a:custGeom>
            <a:rect b="b" l="l" r="r" t="t"/>
            <a:pathLst>
              <a:path extrusionOk="0" h="1041641" w="5420212">
                <a:moveTo>
                  <a:pt x="5295752" y="1041640"/>
                </a:moveTo>
                <a:lnTo>
                  <a:pt x="124460" y="1041640"/>
                </a:lnTo>
                <a:cubicBezTo>
                  <a:pt x="55880" y="1041640"/>
                  <a:pt x="0" y="985761"/>
                  <a:pt x="0" y="917180"/>
                </a:cubicBezTo>
                <a:lnTo>
                  <a:pt x="0" y="124460"/>
                </a:lnTo>
                <a:cubicBezTo>
                  <a:pt x="0" y="55880"/>
                  <a:pt x="55880" y="0"/>
                  <a:pt x="124460" y="0"/>
                </a:cubicBezTo>
                <a:lnTo>
                  <a:pt x="5295752" y="0"/>
                </a:lnTo>
                <a:cubicBezTo>
                  <a:pt x="5364332" y="0"/>
                  <a:pt x="5420212" y="55880"/>
                  <a:pt x="5420212" y="124460"/>
                </a:cubicBezTo>
                <a:lnTo>
                  <a:pt x="5420212" y="917181"/>
                </a:lnTo>
                <a:cubicBezTo>
                  <a:pt x="5420212" y="985761"/>
                  <a:pt x="5364332" y="1041641"/>
                  <a:pt x="5295752" y="1041641"/>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12"/>
          <p:cNvSpPr/>
          <p:nvPr/>
        </p:nvSpPr>
        <p:spPr>
          <a:xfrm>
            <a:off x="10937887" y="5857170"/>
            <a:ext cx="7000610" cy="1345357"/>
          </a:xfrm>
          <a:custGeom>
            <a:rect b="b" l="l" r="r" t="t"/>
            <a:pathLst>
              <a:path extrusionOk="0" h="1041641" w="5420212">
                <a:moveTo>
                  <a:pt x="5295752" y="1041640"/>
                </a:moveTo>
                <a:lnTo>
                  <a:pt x="124460" y="1041640"/>
                </a:lnTo>
                <a:cubicBezTo>
                  <a:pt x="55880" y="1041640"/>
                  <a:pt x="0" y="985761"/>
                  <a:pt x="0" y="917180"/>
                </a:cubicBezTo>
                <a:lnTo>
                  <a:pt x="0" y="124460"/>
                </a:lnTo>
                <a:cubicBezTo>
                  <a:pt x="0" y="55880"/>
                  <a:pt x="55880" y="0"/>
                  <a:pt x="124460" y="0"/>
                </a:cubicBezTo>
                <a:lnTo>
                  <a:pt x="5295752" y="0"/>
                </a:lnTo>
                <a:cubicBezTo>
                  <a:pt x="5364332" y="0"/>
                  <a:pt x="5420212" y="55880"/>
                  <a:pt x="5420212" y="124460"/>
                </a:cubicBezTo>
                <a:lnTo>
                  <a:pt x="5420212" y="917181"/>
                </a:lnTo>
                <a:cubicBezTo>
                  <a:pt x="5420212" y="985761"/>
                  <a:pt x="5364332" y="1041641"/>
                  <a:pt x="5295752" y="1041641"/>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12"/>
          <p:cNvSpPr/>
          <p:nvPr/>
        </p:nvSpPr>
        <p:spPr>
          <a:xfrm>
            <a:off x="10937887" y="7602939"/>
            <a:ext cx="7000610" cy="1345357"/>
          </a:xfrm>
          <a:custGeom>
            <a:rect b="b" l="l" r="r" t="t"/>
            <a:pathLst>
              <a:path extrusionOk="0" h="1041641" w="5420212">
                <a:moveTo>
                  <a:pt x="5295752" y="1041640"/>
                </a:moveTo>
                <a:lnTo>
                  <a:pt x="124460" y="1041640"/>
                </a:lnTo>
                <a:cubicBezTo>
                  <a:pt x="55880" y="1041640"/>
                  <a:pt x="0" y="985761"/>
                  <a:pt x="0" y="917180"/>
                </a:cubicBezTo>
                <a:lnTo>
                  <a:pt x="0" y="124460"/>
                </a:lnTo>
                <a:cubicBezTo>
                  <a:pt x="0" y="55880"/>
                  <a:pt x="55880" y="0"/>
                  <a:pt x="124460" y="0"/>
                </a:cubicBezTo>
                <a:lnTo>
                  <a:pt x="5295752" y="0"/>
                </a:lnTo>
                <a:cubicBezTo>
                  <a:pt x="5364332" y="0"/>
                  <a:pt x="5420212" y="55880"/>
                  <a:pt x="5420212" y="124460"/>
                </a:cubicBezTo>
                <a:lnTo>
                  <a:pt x="5420212" y="917181"/>
                </a:lnTo>
                <a:cubicBezTo>
                  <a:pt x="5420212" y="985761"/>
                  <a:pt x="5364332" y="1041641"/>
                  <a:pt x="5295752" y="1041641"/>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407" name="Google Shape;407;p12"/>
          <p:cNvGraphicFramePr/>
          <p:nvPr/>
        </p:nvGraphicFramePr>
        <p:xfrm>
          <a:off x="347940" y="3908154"/>
          <a:ext cx="3000000" cy="3000000"/>
        </p:xfrm>
        <a:graphic>
          <a:graphicData uri="http://schemas.openxmlformats.org/drawingml/2006/table">
            <a:tbl>
              <a:tblPr>
                <a:noFill/>
                <a:tableStyleId>{48A71F7B-A8DF-4114-8CE9-9AAA1494DEBB}</a:tableStyleId>
              </a:tblPr>
              <a:tblGrid>
                <a:gridCol w="2035750"/>
                <a:gridCol w="2035750"/>
                <a:gridCol w="2035750"/>
                <a:gridCol w="2035750"/>
                <a:gridCol w="2035750"/>
              </a:tblGrid>
              <a:tr h="1006100">
                <a:tc>
                  <a:txBody>
                    <a:bodyPr/>
                    <a:lstStyle/>
                    <a:p>
                      <a:pPr indent="0" lvl="0" marL="0" marR="0" rtl="0" algn="ctr">
                        <a:lnSpc>
                          <a:spcPct val="140025"/>
                        </a:lnSpc>
                        <a:spcBef>
                          <a:spcPts val="0"/>
                        </a:spcBef>
                        <a:spcAft>
                          <a:spcPts val="0"/>
                        </a:spcAft>
                        <a:buClr>
                          <a:srgbClr val="000000"/>
                        </a:buClr>
                        <a:buSzPts val="1599"/>
                        <a:buFont typeface="Arial"/>
                        <a:buNone/>
                      </a:pPr>
                      <a:r>
                        <a:rPr b="1" lang="en-US" sz="1599" u="none" cap="none" strike="noStrike">
                          <a:solidFill>
                            <a:srgbClr val="FFFFFF"/>
                          </a:solidFill>
                          <a:latin typeface="Arial"/>
                          <a:ea typeface="Arial"/>
                          <a:cs typeface="Arial"/>
                          <a:sym typeface="Arial"/>
                        </a:rPr>
                        <a:t>IDENTIFIED RISK</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Clr>
                          <a:srgbClr val="000000"/>
                        </a:buClr>
                        <a:buSzPts val="1599"/>
                        <a:buFont typeface="Arial"/>
                        <a:buNone/>
                      </a:pPr>
                      <a:r>
                        <a:rPr b="1" lang="en-US" sz="1599" u="none" cap="none" strike="noStrike">
                          <a:solidFill>
                            <a:srgbClr val="FFFFFF"/>
                          </a:solidFill>
                          <a:latin typeface="Arial"/>
                          <a:ea typeface="Arial"/>
                          <a:cs typeface="Arial"/>
                          <a:sym typeface="Arial"/>
                        </a:rPr>
                        <a:t>IMPACT</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Clr>
                          <a:srgbClr val="000000"/>
                        </a:buClr>
                        <a:buSzPts val="1599"/>
                        <a:buFont typeface="Arial"/>
                        <a:buNone/>
                      </a:pPr>
                      <a:r>
                        <a:rPr b="1" lang="en-US" sz="1599" u="none" cap="none" strike="noStrike">
                          <a:solidFill>
                            <a:srgbClr val="FFFFFF"/>
                          </a:solidFill>
                          <a:latin typeface="Arial"/>
                          <a:ea typeface="Arial"/>
                          <a:cs typeface="Arial"/>
                          <a:sym typeface="Arial"/>
                        </a:rPr>
                        <a:t>PROBABILITY</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Clr>
                          <a:srgbClr val="000000"/>
                        </a:buClr>
                        <a:buSzPts val="1599"/>
                        <a:buFont typeface="Arial"/>
                        <a:buNone/>
                      </a:pPr>
                      <a:r>
                        <a:rPr b="1" lang="en-US" sz="1599" u="none" cap="none" strike="noStrike">
                          <a:solidFill>
                            <a:srgbClr val="FFFFFF"/>
                          </a:solidFill>
                          <a:latin typeface="Arial"/>
                          <a:ea typeface="Arial"/>
                          <a:cs typeface="Arial"/>
                          <a:sym typeface="Arial"/>
                        </a:rPr>
                        <a:t>SEVERITY</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Clr>
                          <a:srgbClr val="000000"/>
                        </a:buClr>
                        <a:buSzPts val="1599"/>
                        <a:buFont typeface="Arial"/>
                        <a:buNone/>
                      </a:pPr>
                      <a:r>
                        <a:rPr b="1" lang="en-US" sz="1599" u="none" cap="none" strike="noStrike">
                          <a:solidFill>
                            <a:srgbClr val="FFFFFF"/>
                          </a:solidFill>
                          <a:latin typeface="Arial"/>
                          <a:ea typeface="Arial"/>
                          <a:cs typeface="Arial"/>
                          <a:sym typeface="Arial"/>
                        </a:rPr>
                        <a:t>MITIGATION STRATEGY</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r>
              <a:tr h="737800">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r>
              <a:tr h="756975">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756975">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756975">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bl>
          </a:graphicData>
        </a:graphic>
      </p:graphicFrame>
      <p:sp>
        <p:nvSpPr>
          <p:cNvPr id="408" name="Google Shape;408;p12"/>
          <p:cNvSpPr txBox="1"/>
          <p:nvPr/>
        </p:nvSpPr>
        <p:spPr>
          <a:xfrm>
            <a:off x="11405231" y="2578252"/>
            <a:ext cx="5976140" cy="93726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2100"/>
              <a:buFont typeface="Arial"/>
              <a:buNone/>
            </a:pPr>
            <a:r>
              <a:rPr b="1" i="0" lang="en-US" sz="2100" u="none" cap="none" strike="noStrike">
                <a:solidFill>
                  <a:srgbClr val="FFFFFF"/>
                </a:solidFill>
                <a:latin typeface="Arial"/>
                <a:ea typeface="Arial"/>
                <a:cs typeface="Arial"/>
                <a:sym typeface="Arial"/>
              </a:rPr>
              <a:t>Anticipated risks</a:t>
            </a:r>
            <a:r>
              <a:rPr b="0" i="0" lang="en-US" sz="2100" u="none" cap="none" strike="noStrike">
                <a:solidFill>
                  <a:srgbClr val="FFFFFF"/>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3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Describe the potential issue (technical, market, execution).</a:t>
            </a:r>
            <a:endParaRPr b="0" i="0" sz="1400" u="none" cap="none" strike="noStrike">
              <a:solidFill>
                <a:srgbClr val="000000"/>
              </a:solidFill>
              <a:latin typeface="Arial"/>
              <a:ea typeface="Arial"/>
              <a:cs typeface="Arial"/>
              <a:sym typeface="Arial"/>
            </a:endParaRPr>
          </a:p>
        </p:txBody>
      </p:sp>
      <p:sp>
        <p:nvSpPr>
          <p:cNvPr id="409" name="Google Shape;409;p12"/>
          <p:cNvSpPr txBox="1"/>
          <p:nvPr/>
        </p:nvSpPr>
        <p:spPr>
          <a:xfrm>
            <a:off x="11405231" y="4301161"/>
            <a:ext cx="5976140" cy="93726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2100"/>
              <a:buFont typeface="Arial"/>
              <a:buNone/>
            </a:pPr>
            <a:r>
              <a:rPr b="1" i="0" lang="en-US" sz="2100" u="none" cap="none" strike="noStrike">
                <a:solidFill>
                  <a:srgbClr val="FFFFFF"/>
                </a:solidFill>
                <a:latin typeface="Arial"/>
                <a:ea typeface="Arial"/>
                <a:cs typeface="Arial"/>
                <a:sym typeface="Arial"/>
              </a:rPr>
              <a:t>Impact </a:t>
            </a:r>
            <a:endParaRPr b="0" i="0" sz="1400" u="none" cap="none" strike="noStrike">
              <a:solidFill>
                <a:srgbClr val="000000"/>
              </a:solidFill>
              <a:latin typeface="Arial"/>
              <a:ea typeface="Arial"/>
              <a:cs typeface="Arial"/>
              <a:sym typeface="Arial"/>
            </a:endParaRPr>
          </a:p>
          <a:p>
            <a:pPr indent="0" lvl="0" marL="0" marR="0" rtl="0" algn="l">
              <a:lnSpc>
                <a:spcPct val="13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Briefly indicate how it could affect the project (delay, cost increase, market rejection, etc.).</a:t>
            </a:r>
            <a:endParaRPr b="0" i="0" sz="1400" u="none" cap="none" strike="noStrike">
              <a:solidFill>
                <a:srgbClr val="000000"/>
              </a:solidFill>
              <a:latin typeface="Arial"/>
              <a:ea typeface="Arial"/>
              <a:cs typeface="Arial"/>
              <a:sym typeface="Arial"/>
            </a:endParaRPr>
          </a:p>
        </p:txBody>
      </p:sp>
      <p:sp>
        <p:nvSpPr>
          <p:cNvPr id="410" name="Google Shape;410;p12"/>
          <p:cNvSpPr txBox="1"/>
          <p:nvPr/>
        </p:nvSpPr>
        <p:spPr>
          <a:xfrm>
            <a:off x="11423504" y="6194568"/>
            <a:ext cx="5976140" cy="641985"/>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2100"/>
              <a:buFont typeface="Arial"/>
              <a:buNone/>
            </a:pPr>
            <a:r>
              <a:rPr b="1" i="0" lang="en-US" sz="2100" u="none" cap="none" strike="noStrike">
                <a:solidFill>
                  <a:srgbClr val="FFFFFF"/>
                </a:solidFill>
                <a:latin typeface="Arial"/>
                <a:ea typeface="Arial"/>
                <a:cs typeface="Arial"/>
                <a:sym typeface="Arial"/>
              </a:rPr>
              <a:t>Mitigation actions</a:t>
            </a:r>
            <a:endParaRPr b="0" i="0" sz="1400" u="none" cap="none" strike="noStrike">
              <a:solidFill>
                <a:srgbClr val="000000"/>
              </a:solidFill>
              <a:latin typeface="Arial"/>
              <a:ea typeface="Arial"/>
              <a:cs typeface="Arial"/>
              <a:sym typeface="Arial"/>
            </a:endParaRPr>
          </a:p>
          <a:p>
            <a:pPr indent="0" lvl="0" marL="0" marR="0" rtl="0" algn="l">
              <a:lnSpc>
                <a:spcPct val="13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 What steps will be taken to prevent or minimise the risk.</a:t>
            </a:r>
            <a:endParaRPr b="0" i="0" sz="1400" u="none" cap="none" strike="noStrike">
              <a:solidFill>
                <a:srgbClr val="000000"/>
              </a:solidFill>
              <a:latin typeface="Arial"/>
              <a:ea typeface="Arial"/>
              <a:cs typeface="Arial"/>
              <a:sym typeface="Arial"/>
            </a:endParaRPr>
          </a:p>
        </p:txBody>
      </p:sp>
      <p:sp>
        <p:nvSpPr>
          <p:cNvPr id="411" name="Google Shape;411;p12"/>
          <p:cNvSpPr txBox="1"/>
          <p:nvPr/>
        </p:nvSpPr>
        <p:spPr>
          <a:xfrm>
            <a:off x="11405231" y="7793076"/>
            <a:ext cx="5976140" cy="93726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2100"/>
              <a:buFont typeface="Arial"/>
              <a:buNone/>
            </a:pPr>
            <a:r>
              <a:rPr b="1" i="0" lang="en-US" sz="2100" u="none" cap="none" strike="noStrike">
                <a:solidFill>
                  <a:srgbClr val="FFFFFF"/>
                </a:solidFill>
                <a:latin typeface="Arial"/>
                <a:ea typeface="Arial"/>
                <a:cs typeface="Arial"/>
                <a:sym typeface="Arial"/>
              </a:rPr>
              <a:t>Risk status</a:t>
            </a:r>
            <a:endParaRPr b="0" i="0" sz="1400" u="none" cap="none" strike="noStrike">
              <a:solidFill>
                <a:srgbClr val="000000"/>
              </a:solidFill>
              <a:latin typeface="Arial"/>
              <a:ea typeface="Arial"/>
              <a:cs typeface="Arial"/>
              <a:sym typeface="Arial"/>
            </a:endParaRPr>
          </a:p>
          <a:p>
            <a:pPr indent="0" lvl="0" marL="0" marR="0" rtl="0" algn="l">
              <a:lnSpc>
                <a:spcPct val="13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Use Low / Medium / High (or color codes like green, yellow, red).</a:t>
            </a:r>
            <a:endParaRPr b="0" i="0" sz="1400" u="none" cap="none" strike="noStrike">
              <a:solidFill>
                <a:srgbClr val="000000"/>
              </a:solidFill>
              <a:latin typeface="Arial"/>
              <a:ea typeface="Arial"/>
              <a:cs typeface="Arial"/>
              <a:sym typeface="Arial"/>
            </a:endParaRPr>
          </a:p>
        </p:txBody>
      </p:sp>
      <p:sp>
        <p:nvSpPr>
          <p:cNvPr id="412" name="Google Shape;412;p12"/>
          <p:cNvSpPr txBox="1"/>
          <p:nvPr/>
        </p:nvSpPr>
        <p:spPr>
          <a:xfrm>
            <a:off x="1028700" y="931415"/>
            <a:ext cx="6687186" cy="24479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8000"/>
              <a:buFont typeface="Arial"/>
              <a:buNone/>
            </a:pPr>
            <a:r>
              <a:rPr b="1" i="0" lang="en-US" sz="8000" u="none" cap="none" strike="noStrike">
                <a:solidFill>
                  <a:srgbClr val="23403D"/>
                </a:solidFill>
                <a:latin typeface="Arial"/>
                <a:ea typeface="Arial"/>
                <a:cs typeface="Arial"/>
                <a:sym typeface="Arial"/>
              </a:rPr>
              <a:t>RISK &amp; MITIGATION</a:t>
            </a:r>
            <a:endParaRPr b="0" i="0" sz="1400" u="none" cap="none" strike="noStrike">
              <a:solidFill>
                <a:srgbClr val="000000"/>
              </a:solidFill>
              <a:latin typeface="Arial"/>
              <a:ea typeface="Arial"/>
              <a:cs typeface="Arial"/>
              <a:sym typeface="Arial"/>
            </a:endParaRPr>
          </a:p>
        </p:txBody>
      </p:sp>
      <p:sp>
        <p:nvSpPr>
          <p:cNvPr id="413" name="Google Shape;413;p12"/>
          <p:cNvSpPr txBox="1"/>
          <p:nvPr/>
        </p:nvSpPr>
        <p:spPr>
          <a:xfrm>
            <a:off x="2507599" y="8809325"/>
            <a:ext cx="2946900" cy="431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Risk &amp; Mitigation (5%)</a:t>
            </a:r>
            <a:endParaRPr b="1" i="0" sz="1400" u="none" cap="none" strike="noStrike">
              <a:solidFill>
                <a:srgbClr val="23403D"/>
              </a:solidFill>
              <a:latin typeface="Arial"/>
              <a:ea typeface="Arial"/>
              <a:cs typeface="Arial"/>
              <a:sym typeface="Arial"/>
            </a:endParaRPr>
          </a:p>
        </p:txBody>
      </p:sp>
      <p:sp>
        <p:nvSpPr>
          <p:cNvPr id="414" name="Google Shape;414;p12"/>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7">
              <a:alphaModFix/>
            </a:blip>
            <a:stretch>
              <a:fillRect b="0" l="0" r="0" t="0"/>
            </a:stretch>
          </a:blipFill>
          <a:ln>
            <a:noFill/>
          </a:ln>
        </p:spPr>
      </p:sp>
      <p:sp>
        <p:nvSpPr>
          <p:cNvPr id="415" name="Google Shape;415;p12"/>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8">
              <a:alphaModFix/>
            </a:blip>
            <a:stretch>
              <a:fillRect b="0" l="0" r="0" t="0"/>
            </a:stretch>
          </a:blipFill>
          <a:ln>
            <a:noFill/>
          </a:ln>
        </p:spPr>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13"/>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5" r="-12883" t="0"/>
            </a:stretch>
          </a:blipFill>
          <a:ln>
            <a:noFill/>
          </a:ln>
        </p:spPr>
      </p:sp>
      <p:sp>
        <p:nvSpPr>
          <p:cNvPr id="421" name="Google Shape;421;p13"/>
          <p:cNvSpPr/>
          <p:nvPr/>
        </p:nvSpPr>
        <p:spPr>
          <a:xfrm flipH="1">
            <a:off x="-141960" y="2170520"/>
            <a:ext cx="21147006" cy="7269283"/>
          </a:xfrm>
          <a:custGeom>
            <a:rect b="b" l="l" r="r" t="t"/>
            <a:pathLst>
              <a:path extrusionOk="0" h="7269283" w="21147006">
                <a:moveTo>
                  <a:pt x="21147006" y="0"/>
                </a:moveTo>
                <a:lnTo>
                  <a:pt x="0" y="0"/>
                </a:lnTo>
                <a:lnTo>
                  <a:pt x="0" y="7269283"/>
                </a:lnTo>
                <a:lnTo>
                  <a:pt x="21147006" y="7269283"/>
                </a:lnTo>
                <a:lnTo>
                  <a:pt x="21147006" y="0"/>
                </a:lnTo>
                <a:close/>
              </a:path>
            </a:pathLst>
          </a:custGeom>
          <a:blipFill rotWithShape="1">
            <a:blip r:embed="rId4">
              <a:alphaModFix amt="9999"/>
            </a:blip>
            <a:stretch>
              <a:fillRect b="0" l="0" r="0" t="0"/>
            </a:stretch>
          </a:blipFill>
          <a:ln>
            <a:noFill/>
          </a:ln>
        </p:spPr>
      </p:sp>
      <p:sp>
        <p:nvSpPr>
          <p:cNvPr id="422" name="Google Shape;422;p13"/>
          <p:cNvSpPr/>
          <p:nvPr/>
        </p:nvSpPr>
        <p:spPr>
          <a:xfrm rot="2203448">
            <a:off x="16559554" y="-485845"/>
            <a:ext cx="1860169" cy="1904610"/>
          </a:xfrm>
          <a:custGeom>
            <a:rect b="b" l="l" r="r" t="t"/>
            <a:pathLst>
              <a:path extrusionOk="0" h="1904610" w="1860169">
                <a:moveTo>
                  <a:pt x="0" y="0"/>
                </a:moveTo>
                <a:lnTo>
                  <a:pt x="1860168" y="0"/>
                </a:lnTo>
                <a:lnTo>
                  <a:pt x="1860168" y="1904609"/>
                </a:lnTo>
                <a:lnTo>
                  <a:pt x="0" y="1904609"/>
                </a:lnTo>
                <a:lnTo>
                  <a:pt x="0" y="0"/>
                </a:lnTo>
                <a:close/>
              </a:path>
            </a:pathLst>
          </a:custGeom>
          <a:blipFill rotWithShape="1">
            <a:blip r:embed="rId5">
              <a:alphaModFix/>
            </a:blip>
            <a:stretch>
              <a:fillRect b="0" l="0" r="0" t="0"/>
            </a:stretch>
          </a:blipFill>
          <a:ln>
            <a:noFill/>
          </a:ln>
        </p:spPr>
      </p:sp>
      <p:sp>
        <p:nvSpPr>
          <p:cNvPr id="423" name="Google Shape;423;p13"/>
          <p:cNvSpPr/>
          <p:nvPr/>
        </p:nvSpPr>
        <p:spPr>
          <a:xfrm rot="-5400000">
            <a:off x="17259300" y="7096804"/>
            <a:ext cx="2057400" cy="807530"/>
          </a:xfrm>
          <a:custGeom>
            <a:rect b="b" l="l" r="r" t="t"/>
            <a:pathLst>
              <a:path extrusionOk="0" h="807530" w="2057400">
                <a:moveTo>
                  <a:pt x="0" y="0"/>
                </a:moveTo>
                <a:lnTo>
                  <a:pt x="2057400" y="0"/>
                </a:lnTo>
                <a:lnTo>
                  <a:pt x="2057400" y="807530"/>
                </a:lnTo>
                <a:lnTo>
                  <a:pt x="0" y="807530"/>
                </a:lnTo>
                <a:lnTo>
                  <a:pt x="0" y="0"/>
                </a:lnTo>
                <a:close/>
              </a:path>
            </a:pathLst>
          </a:custGeom>
          <a:blipFill rotWithShape="1">
            <a:blip r:embed="rId6">
              <a:alphaModFix/>
            </a:blip>
            <a:stretch>
              <a:fillRect b="0" l="0" r="0" t="0"/>
            </a:stretch>
          </a:blipFill>
          <a:ln>
            <a:noFill/>
          </a:ln>
        </p:spPr>
      </p:sp>
      <p:sp>
        <p:nvSpPr>
          <p:cNvPr id="424" name="Google Shape;424;p13"/>
          <p:cNvSpPr/>
          <p:nvPr/>
        </p:nvSpPr>
        <p:spPr>
          <a:xfrm>
            <a:off x="-792112" y="9973203"/>
            <a:ext cx="17956546" cy="2418629"/>
          </a:xfrm>
          <a:custGeom>
            <a:rect b="b" l="l" r="r" t="t"/>
            <a:pathLst>
              <a:path extrusionOk="0" h="2418629" w="17956546">
                <a:moveTo>
                  <a:pt x="0" y="0"/>
                </a:moveTo>
                <a:lnTo>
                  <a:pt x="17956546" y="0"/>
                </a:lnTo>
                <a:lnTo>
                  <a:pt x="17956546" y="2418629"/>
                </a:lnTo>
                <a:lnTo>
                  <a:pt x="0" y="2418629"/>
                </a:lnTo>
                <a:lnTo>
                  <a:pt x="0" y="0"/>
                </a:lnTo>
                <a:close/>
              </a:path>
            </a:pathLst>
          </a:custGeom>
          <a:blipFill rotWithShape="1">
            <a:blip r:embed="rId7">
              <a:alphaModFix/>
            </a:blip>
            <a:stretch>
              <a:fillRect b="0" l="0" r="0" t="-483668"/>
            </a:stretch>
          </a:blipFill>
          <a:ln>
            <a:noFill/>
          </a:ln>
        </p:spPr>
      </p:sp>
      <p:sp>
        <p:nvSpPr>
          <p:cNvPr id="425" name="Google Shape;425;p13"/>
          <p:cNvSpPr txBox="1"/>
          <p:nvPr/>
        </p:nvSpPr>
        <p:spPr>
          <a:xfrm>
            <a:off x="906366" y="6466330"/>
            <a:ext cx="2891700" cy="3849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Clr>
                <a:srgbClr val="000000"/>
              </a:buClr>
              <a:buSzPts val="2500"/>
              <a:buFont typeface="Arial"/>
              <a:buNone/>
            </a:pPr>
            <a:r>
              <a:rPr b="1" i="0" lang="en-US" sz="2500" u="none" cap="none" strike="noStrike">
                <a:solidFill>
                  <a:srgbClr val="23403D"/>
                </a:solidFill>
                <a:latin typeface="Arial"/>
                <a:ea typeface="Arial"/>
                <a:cs typeface="Arial"/>
                <a:sym typeface="Arial"/>
              </a:rPr>
              <a:t>Name</a:t>
            </a:r>
            <a:endParaRPr b="0" i="0" sz="1400" u="none" cap="none" strike="noStrike">
              <a:solidFill>
                <a:srgbClr val="000000"/>
              </a:solidFill>
              <a:latin typeface="Arial"/>
              <a:ea typeface="Arial"/>
              <a:cs typeface="Arial"/>
              <a:sym typeface="Arial"/>
            </a:endParaRPr>
          </a:p>
        </p:txBody>
      </p:sp>
      <p:grpSp>
        <p:nvGrpSpPr>
          <p:cNvPr id="426" name="Google Shape;426;p13"/>
          <p:cNvGrpSpPr/>
          <p:nvPr/>
        </p:nvGrpSpPr>
        <p:grpSpPr>
          <a:xfrm>
            <a:off x="-3321865" y="-3260322"/>
            <a:ext cx="5059505" cy="4814703"/>
            <a:chOff x="4360" y="-66675"/>
            <a:chExt cx="804080" cy="765175"/>
          </a:xfrm>
        </p:grpSpPr>
        <p:sp>
          <p:nvSpPr>
            <p:cNvPr id="427" name="Google Shape;427;p13"/>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13"/>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429" name="Google Shape;429;p13"/>
          <p:cNvGrpSpPr/>
          <p:nvPr/>
        </p:nvGrpSpPr>
        <p:grpSpPr>
          <a:xfrm>
            <a:off x="906629" y="3220555"/>
            <a:ext cx="2891130" cy="2891130"/>
            <a:chOff x="0" y="0"/>
            <a:chExt cx="812800" cy="812800"/>
          </a:xfrm>
        </p:grpSpPr>
        <p:sp>
          <p:nvSpPr>
            <p:cNvPr id="430" name="Google Shape;430;p1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p13"/>
            <p:cNvSpPr txBox="1"/>
            <p:nvPr/>
          </p:nvSpPr>
          <p:spPr>
            <a:xfrm>
              <a:off x="76200" y="9525"/>
              <a:ext cx="660300" cy="727200"/>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32" name="Google Shape;432;p13"/>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8">
              <a:alphaModFix/>
            </a:blip>
            <a:stretch>
              <a:fillRect b="0" l="0" r="0" t="0"/>
            </a:stretch>
          </a:blipFill>
          <a:ln>
            <a:noFill/>
          </a:ln>
        </p:spPr>
      </p:sp>
      <p:sp>
        <p:nvSpPr>
          <p:cNvPr id="433" name="Google Shape;433;p13"/>
          <p:cNvSpPr txBox="1"/>
          <p:nvPr/>
        </p:nvSpPr>
        <p:spPr>
          <a:xfrm>
            <a:off x="3111500" y="1281085"/>
            <a:ext cx="12065000" cy="10001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6500"/>
              <a:buFont typeface="Arial"/>
              <a:buNone/>
            </a:pPr>
            <a:r>
              <a:rPr b="1" i="0" lang="en-US" sz="6500" u="none" cap="none" strike="noStrike">
                <a:solidFill>
                  <a:srgbClr val="23403D"/>
                </a:solidFill>
                <a:latin typeface="Arial"/>
                <a:ea typeface="Arial"/>
                <a:cs typeface="Arial"/>
                <a:sym typeface="Arial"/>
              </a:rPr>
              <a:t>TEAM STRENGTH</a:t>
            </a:r>
            <a:endParaRPr b="0" i="0" sz="1400" u="none" cap="none" strike="noStrike">
              <a:solidFill>
                <a:srgbClr val="000000"/>
              </a:solidFill>
              <a:latin typeface="Arial"/>
              <a:ea typeface="Arial"/>
              <a:cs typeface="Arial"/>
              <a:sym typeface="Arial"/>
            </a:endParaRPr>
          </a:p>
        </p:txBody>
      </p:sp>
      <p:sp>
        <p:nvSpPr>
          <p:cNvPr id="434" name="Google Shape;434;p13"/>
          <p:cNvSpPr txBox="1"/>
          <p:nvPr/>
        </p:nvSpPr>
        <p:spPr>
          <a:xfrm>
            <a:off x="906335" y="7051019"/>
            <a:ext cx="2891700" cy="1293000"/>
          </a:xfrm>
          <a:prstGeom prst="rect">
            <a:avLst/>
          </a:prstGeom>
          <a:noFill/>
          <a:ln>
            <a:noFill/>
          </a:ln>
        </p:spPr>
        <p:txBody>
          <a:bodyPr anchorCtr="0" anchor="t" bIns="0" lIns="0" spcFirstLastPara="1" rIns="0" wrap="square" tIns="0">
            <a:spAutoFit/>
          </a:bodyPr>
          <a:lstStyle/>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Role</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Relevant Expertise</a:t>
            </a:r>
            <a:endParaRPr b="0" i="0" sz="1400" u="none" cap="none" strike="noStrike">
              <a:solidFill>
                <a:srgbClr val="000000"/>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Affiliation</a:t>
            </a:r>
            <a:endParaRPr b="0" i="0" sz="1400" u="none" cap="none" strike="noStrike">
              <a:solidFill>
                <a:srgbClr val="000000"/>
              </a:solidFill>
              <a:latin typeface="Arial"/>
              <a:ea typeface="Arial"/>
              <a:cs typeface="Arial"/>
              <a:sym typeface="Arial"/>
            </a:endParaRPr>
          </a:p>
        </p:txBody>
      </p:sp>
      <p:sp>
        <p:nvSpPr>
          <p:cNvPr id="435" name="Google Shape;435;p13"/>
          <p:cNvSpPr/>
          <p:nvPr/>
        </p:nvSpPr>
        <p:spPr>
          <a:xfrm>
            <a:off x="8186161" y="-3719540"/>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9">
              <a:alphaModFix/>
            </a:blip>
            <a:stretch>
              <a:fillRect b="0" l="0" r="0" t="0"/>
            </a:stretch>
          </a:blipFill>
          <a:ln>
            <a:noFill/>
          </a:ln>
        </p:spPr>
      </p:sp>
      <p:sp>
        <p:nvSpPr>
          <p:cNvPr id="436" name="Google Shape;436;p13"/>
          <p:cNvSpPr txBox="1"/>
          <p:nvPr/>
        </p:nvSpPr>
        <p:spPr>
          <a:xfrm>
            <a:off x="10861875" y="4381650"/>
            <a:ext cx="6776400" cy="15237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To showcase the capability and credibility of your team to:</a:t>
            </a:r>
            <a:endParaRPr b="0" i="0" sz="1800" u="none" cap="none" strike="noStrike">
              <a:solidFill>
                <a:srgbClr val="000000"/>
              </a:solidFill>
              <a:latin typeface="Arial"/>
              <a:ea typeface="Arial"/>
              <a:cs typeface="Arial"/>
              <a:sym typeface="Arial"/>
            </a:endParaRPr>
          </a:p>
          <a:p>
            <a:pPr indent="-225426" lvl="1" marL="539754" marR="0" rtl="0" algn="l">
              <a:lnSpc>
                <a:spcPct val="150000"/>
              </a:lnSpc>
              <a:spcBef>
                <a:spcPts val="0"/>
              </a:spcBef>
              <a:spcAft>
                <a:spcPts val="0"/>
              </a:spcAft>
              <a:buClr>
                <a:srgbClr val="000000"/>
              </a:buClr>
              <a:buSzPts val="1800"/>
              <a:buFont typeface="Arial"/>
              <a:buAutoNum type="arabicPeriod"/>
            </a:pPr>
            <a:r>
              <a:rPr b="0" i="0" lang="en-US" sz="1800" u="none" cap="none" strike="noStrike">
                <a:solidFill>
                  <a:srgbClr val="000000"/>
                </a:solidFill>
                <a:latin typeface="Arial"/>
                <a:ea typeface="Arial"/>
                <a:cs typeface="Arial"/>
                <a:sym typeface="Arial"/>
              </a:rPr>
              <a:t>Deliver the technical milestones (e.g. TRL advancement),</a:t>
            </a:r>
            <a:endParaRPr b="0" i="0" sz="1800" u="none" cap="none" strike="noStrike">
              <a:solidFill>
                <a:srgbClr val="000000"/>
              </a:solidFill>
              <a:latin typeface="Arial"/>
              <a:ea typeface="Arial"/>
              <a:cs typeface="Arial"/>
              <a:sym typeface="Arial"/>
            </a:endParaRPr>
          </a:p>
          <a:p>
            <a:pPr indent="-225426" lvl="1" marL="539754" marR="0" rtl="0" algn="l">
              <a:lnSpc>
                <a:spcPct val="150000"/>
              </a:lnSpc>
              <a:spcBef>
                <a:spcPts val="0"/>
              </a:spcBef>
              <a:spcAft>
                <a:spcPts val="0"/>
              </a:spcAft>
              <a:buClr>
                <a:srgbClr val="000000"/>
              </a:buClr>
              <a:buSzPts val="1800"/>
              <a:buFont typeface="Arial"/>
              <a:buAutoNum type="arabicPeriod"/>
            </a:pPr>
            <a:r>
              <a:rPr b="0" i="0" lang="en-US" sz="1800" u="none" cap="none" strike="noStrike">
                <a:solidFill>
                  <a:srgbClr val="000000"/>
                </a:solidFill>
                <a:latin typeface="Arial"/>
                <a:ea typeface="Arial"/>
                <a:cs typeface="Arial"/>
                <a:sym typeface="Arial"/>
              </a:rPr>
              <a:t>Manage validation, certification, and scaling,</a:t>
            </a:r>
            <a:endParaRPr b="0" i="0" sz="1800" u="none" cap="none" strike="noStrike">
              <a:solidFill>
                <a:srgbClr val="000000"/>
              </a:solidFill>
              <a:latin typeface="Arial"/>
              <a:ea typeface="Arial"/>
              <a:cs typeface="Arial"/>
              <a:sym typeface="Arial"/>
            </a:endParaRPr>
          </a:p>
          <a:p>
            <a:pPr indent="-225426" lvl="1" marL="539754" marR="0" rtl="0" algn="l">
              <a:lnSpc>
                <a:spcPct val="150000"/>
              </a:lnSpc>
              <a:spcBef>
                <a:spcPts val="0"/>
              </a:spcBef>
              <a:spcAft>
                <a:spcPts val="0"/>
              </a:spcAft>
              <a:buClr>
                <a:srgbClr val="000000"/>
              </a:buClr>
              <a:buSzPts val="1800"/>
              <a:buFont typeface="Arial"/>
              <a:buAutoNum type="arabicPeriod"/>
            </a:pPr>
            <a:r>
              <a:rPr b="0" i="0" lang="en-US" sz="1800" u="none" cap="none" strike="noStrike">
                <a:solidFill>
                  <a:srgbClr val="000000"/>
                </a:solidFill>
                <a:latin typeface="Arial"/>
                <a:ea typeface="Arial"/>
                <a:cs typeface="Arial"/>
                <a:sym typeface="Arial"/>
              </a:rPr>
              <a:t>Handle IP, commercialisation, and stakeholder engagement.</a:t>
            </a:r>
            <a:endParaRPr b="0" i="0" sz="1800" u="none" cap="none" strike="noStrike">
              <a:solidFill>
                <a:srgbClr val="000000"/>
              </a:solidFill>
              <a:latin typeface="Arial"/>
              <a:ea typeface="Arial"/>
              <a:cs typeface="Arial"/>
              <a:sym typeface="Arial"/>
            </a:endParaRPr>
          </a:p>
        </p:txBody>
      </p:sp>
      <p:sp>
        <p:nvSpPr>
          <p:cNvPr id="437" name="Google Shape;437;p13"/>
          <p:cNvSpPr txBox="1"/>
          <p:nvPr/>
        </p:nvSpPr>
        <p:spPr>
          <a:xfrm>
            <a:off x="14127599" y="8241025"/>
            <a:ext cx="3036900" cy="431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Team Capability (5%)</a:t>
            </a:r>
            <a:endParaRPr b="1" i="0" sz="1400" u="none" cap="none" strike="noStrike">
              <a:solidFill>
                <a:srgbClr val="000000"/>
              </a:solidFill>
              <a:latin typeface="Arial"/>
              <a:ea typeface="Arial"/>
              <a:cs typeface="Arial"/>
              <a:sym typeface="Arial"/>
            </a:endParaRPr>
          </a:p>
        </p:txBody>
      </p:sp>
      <p:sp>
        <p:nvSpPr>
          <p:cNvPr id="438" name="Google Shape;438;p13"/>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10">
              <a:alphaModFix/>
            </a:blip>
            <a:stretch>
              <a:fillRect b="0" l="0" r="0" t="0"/>
            </a:stretch>
          </a:blipFill>
          <a:ln>
            <a:noFill/>
          </a:ln>
        </p:spPr>
      </p:sp>
      <p:sp>
        <p:nvSpPr>
          <p:cNvPr id="439" name="Google Shape;439;p13"/>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1">
              <a:alphaModFix/>
            </a:blip>
            <a:stretch>
              <a:fillRect b="0" l="0" r="0" t="0"/>
            </a:stretch>
          </a:blipFill>
          <a:ln>
            <a:noFill/>
          </a:ln>
        </p:spPr>
      </p:sp>
      <p:sp>
        <p:nvSpPr>
          <p:cNvPr id="440" name="Google Shape;440;p13"/>
          <p:cNvSpPr txBox="1"/>
          <p:nvPr/>
        </p:nvSpPr>
        <p:spPr>
          <a:xfrm>
            <a:off x="4107610" y="7127219"/>
            <a:ext cx="2891700" cy="1293000"/>
          </a:xfrm>
          <a:prstGeom prst="rect">
            <a:avLst/>
          </a:prstGeom>
          <a:noFill/>
          <a:ln>
            <a:noFill/>
          </a:ln>
        </p:spPr>
        <p:txBody>
          <a:bodyPr anchorCtr="0" anchor="t" bIns="0" lIns="0" spcFirstLastPara="1" rIns="0" wrap="square" tIns="0">
            <a:spAutoFit/>
          </a:bodyPr>
          <a:lstStyle/>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Role</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Relevant Expertise</a:t>
            </a:r>
            <a:endParaRPr b="0" i="0" sz="1400" u="none" cap="none" strike="noStrike">
              <a:solidFill>
                <a:srgbClr val="000000"/>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Affiliation</a:t>
            </a:r>
            <a:endParaRPr b="0" i="0" sz="1400" u="none" cap="none" strike="noStrike">
              <a:solidFill>
                <a:srgbClr val="000000"/>
              </a:solidFill>
              <a:latin typeface="Arial"/>
              <a:ea typeface="Arial"/>
              <a:cs typeface="Arial"/>
              <a:sym typeface="Arial"/>
            </a:endParaRPr>
          </a:p>
        </p:txBody>
      </p:sp>
      <p:grpSp>
        <p:nvGrpSpPr>
          <p:cNvPr id="441" name="Google Shape;441;p13"/>
          <p:cNvGrpSpPr/>
          <p:nvPr/>
        </p:nvGrpSpPr>
        <p:grpSpPr>
          <a:xfrm>
            <a:off x="4107904" y="3296755"/>
            <a:ext cx="2891130" cy="2891130"/>
            <a:chOff x="0" y="0"/>
            <a:chExt cx="812800" cy="812800"/>
          </a:xfrm>
        </p:grpSpPr>
        <p:sp>
          <p:nvSpPr>
            <p:cNvPr id="442" name="Google Shape;442;p1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p13"/>
            <p:cNvSpPr txBox="1"/>
            <p:nvPr/>
          </p:nvSpPr>
          <p:spPr>
            <a:xfrm>
              <a:off x="76200" y="9525"/>
              <a:ext cx="660300" cy="727200"/>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44" name="Google Shape;444;p13"/>
          <p:cNvSpPr txBox="1"/>
          <p:nvPr/>
        </p:nvSpPr>
        <p:spPr>
          <a:xfrm>
            <a:off x="4107604" y="6563130"/>
            <a:ext cx="2891700" cy="3849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Clr>
                <a:srgbClr val="000000"/>
              </a:buClr>
              <a:buSzPts val="2500"/>
              <a:buFont typeface="Arial"/>
              <a:buNone/>
            </a:pPr>
            <a:r>
              <a:rPr b="1" i="0" lang="en-US" sz="2500" u="none" cap="none" strike="noStrike">
                <a:solidFill>
                  <a:srgbClr val="23403D"/>
                </a:solidFill>
                <a:latin typeface="Arial"/>
                <a:ea typeface="Arial"/>
                <a:cs typeface="Arial"/>
                <a:sym typeface="Arial"/>
              </a:rPr>
              <a:t>Name</a:t>
            </a:r>
            <a:endParaRPr b="0" i="0" sz="1400" u="none" cap="none" strike="noStrike">
              <a:solidFill>
                <a:srgbClr val="000000"/>
              </a:solidFill>
              <a:latin typeface="Arial"/>
              <a:ea typeface="Arial"/>
              <a:cs typeface="Arial"/>
              <a:sym typeface="Arial"/>
            </a:endParaRPr>
          </a:p>
        </p:txBody>
      </p:sp>
      <p:grpSp>
        <p:nvGrpSpPr>
          <p:cNvPr id="445" name="Google Shape;445;p13"/>
          <p:cNvGrpSpPr/>
          <p:nvPr/>
        </p:nvGrpSpPr>
        <p:grpSpPr>
          <a:xfrm>
            <a:off x="7410841" y="3429005"/>
            <a:ext cx="2891130" cy="2891130"/>
            <a:chOff x="0" y="0"/>
            <a:chExt cx="812800" cy="812800"/>
          </a:xfrm>
        </p:grpSpPr>
        <p:sp>
          <p:nvSpPr>
            <p:cNvPr id="446" name="Google Shape;446;p1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13"/>
            <p:cNvSpPr txBox="1"/>
            <p:nvPr/>
          </p:nvSpPr>
          <p:spPr>
            <a:xfrm>
              <a:off x="76200" y="9525"/>
              <a:ext cx="660300" cy="727200"/>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48" name="Google Shape;448;p13"/>
          <p:cNvSpPr txBox="1"/>
          <p:nvPr/>
        </p:nvSpPr>
        <p:spPr>
          <a:xfrm>
            <a:off x="7410566" y="6666130"/>
            <a:ext cx="2891700" cy="3849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Clr>
                <a:srgbClr val="000000"/>
              </a:buClr>
              <a:buSzPts val="2500"/>
              <a:buFont typeface="Arial"/>
              <a:buNone/>
            </a:pPr>
            <a:r>
              <a:rPr b="1" i="0" lang="en-US" sz="2500" u="none" cap="none" strike="noStrike">
                <a:solidFill>
                  <a:srgbClr val="23403D"/>
                </a:solidFill>
                <a:latin typeface="Arial"/>
                <a:ea typeface="Arial"/>
                <a:cs typeface="Arial"/>
                <a:sym typeface="Arial"/>
              </a:rPr>
              <a:t>Name</a:t>
            </a:r>
            <a:endParaRPr b="0" i="0" sz="1400" u="none" cap="none" strike="noStrike">
              <a:solidFill>
                <a:srgbClr val="000000"/>
              </a:solidFill>
              <a:latin typeface="Arial"/>
              <a:ea typeface="Arial"/>
              <a:cs typeface="Arial"/>
              <a:sym typeface="Arial"/>
            </a:endParaRPr>
          </a:p>
        </p:txBody>
      </p:sp>
      <p:sp>
        <p:nvSpPr>
          <p:cNvPr id="449" name="Google Shape;449;p13"/>
          <p:cNvSpPr txBox="1"/>
          <p:nvPr/>
        </p:nvSpPr>
        <p:spPr>
          <a:xfrm>
            <a:off x="7516973" y="7236269"/>
            <a:ext cx="2891700" cy="1293000"/>
          </a:xfrm>
          <a:prstGeom prst="rect">
            <a:avLst/>
          </a:prstGeom>
          <a:noFill/>
          <a:ln>
            <a:noFill/>
          </a:ln>
        </p:spPr>
        <p:txBody>
          <a:bodyPr anchorCtr="0" anchor="t" bIns="0" lIns="0" spcFirstLastPara="1" rIns="0" wrap="square" tIns="0">
            <a:spAutoFit/>
          </a:bodyPr>
          <a:lstStyle/>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Role</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Relevant Expertise</a:t>
            </a:r>
            <a:endParaRPr b="0" i="0" sz="1400" u="none" cap="none" strike="noStrike">
              <a:solidFill>
                <a:srgbClr val="000000"/>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Affiliation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453" name="Shape 453"/>
        <p:cNvGrpSpPr/>
        <p:nvPr/>
      </p:nvGrpSpPr>
      <p:grpSpPr>
        <a:xfrm>
          <a:off x="0" y="0"/>
          <a:ext cx="0" cy="0"/>
          <a:chOff x="0" y="0"/>
          <a:chExt cx="0" cy="0"/>
        </a:xfrm>
      </p:grpSpPr>
      <p:sp>
        <p:nvSpPr>
          <p:cNvPr id="454" name="Google Shape;454;g3a928b9d24f_0_33"/>
          <p:cNvSpPr/>
          <p:nvPr/>
        </p:nvSpPr>
        <p:spPr>
          <a:xfrm>
            <a:off x="2217108" y="7560494"/>
            <a:ext cx="3157020" cy="466317"/>
          </a:xfrm>
          <a:custGeom>
            <a:rect b="b" l="l" r="r" t="t"/>
            <a:pathLst>
              <a:path extrusionOk="0" h="466317" w="3157020">
                <a:moveTo>
                  <a:pt x="0" y="0"/>
                </a:moveTo>
                <a:lnTo>
                  <a:pt x="3157020" y="0"/>
                </a:lnTo>
                <a:lnTo>
                  <a:pt x="3157020" y="466317"/>
                </a:lnTo>
                <a:lnTo>
                  <a:pt x="0" y="466317"/>
                </a:lnTo>
                <a:lnTo>
                  <a:pt x="0" y="0"/>
                </a:lnTo>
                <a:close/>
              </a:path>
            </a:pathLst>
          </a:custGeom>
          <a:blipFill rotWithShape="1">
            <a:blip r:embed="rId3">
              <a:alphaModFix/>
            </a:blip>
            <a:stretch>
              <a:fillRect b="0" l="-8558" r="-8558" t="-56599"/>
            </a:stretch>
          </a:blipFill>
          <a:ln>
            <a:noFill/>
          </a:ln>
        </p:spPr>
      </p:sp>
      <p:grpSp>
        <p:nvGrpSpPr>
          <p:cNvPr id="455" name="Google Shape;455;g3a928b9d24f_0_33"/>
          <p:cNvGrpSpPr/>
          <p:nvPr/>
        </p:nvGrpSpPr>
        <p:grpSpPr>
          <a:xfrm>
            <a:off x="2162075" y="3830102"/>
            <a:ext cx="3212314" cy="4310238"/>
            <a:chOff x="0" y="-38100"/>
            <a:chExt cx="1438500" cy="1783522"/>
          </a:xfrm>
        </p:grpSpPr>
        <p:sp>
          <p:nvSpPr>
            <p:cNvPr id="456" name="Google Shape;456;g3a928b9d24f_0_33"/>
            <p:cNvSpPr/>
            <p:nvPr/>
          </p:nvSpPr>
          <p:spPr>
            <a:xfrm>
              <a:off x="0" y="0"/>
              <a:ext cx="1438367" cy="1745422"/>
            </a:xfrm>
            <a:custGeom>
              <a:rect b="b" l="l" r="r" t="t"/>
              <a:pathLst>
                <a:path extrusionOk="0" h="1745422" w="1438367">
                  <a:moveTo>
                    <a:pt x="74718" y="0"/>
                  </a:moveTo>
                  <a:lnTo>
                    <a:pt x="1363649" y="0"/>
                  </a:lnTo>
                  <a:cubicBezTo>
                    <a:pt x="1383465" y="0"/>
                    <a:pt x="1402470" y="7872"/>
                    <a:pt x="1416482" y="21885"/>
                  </a:cubicBezTo>
                  <a:cubicBezTo>
                    <a:pt x="1430495" y="35897"/>
                    <a:pt x="1438367" y="54902"/>
                    <a:pt x="1438367" y="74718"/>
                  </a:cubicBezTo>
                  <a:lnTo>
                    <a:pt x="1438367" y="1670704"/>
                  </a:lnTo>
                  <a:cubicBezTo>
                    <a:pt x="1438367" y="1711970"/>
                    <a:pt x="1404914" y="1745422"/>
                    <a:pt x="1363649" y="1745422"/>
                  </a:cubicBezTo>
                  <a:lnTo>
                    <a:pt x="74718" y="1745422"/>
                  </a:lnTo>
                  <a:cubicBezTo>
                    <a:pt x="54902" y="1745422"/>
                    <a:pt x="35897" y="1737550"/>
                    <a:pt x="21885" y="1723538"/>
                  </a:cubicBezTo>
                  <a:cubicBezTo>
                    <a:pt x="7872" y="1709525"/>
                    <a:pt x="0" y="1690520"/>
                    <a:pt x="0" y="1670704"/>
                  </a:cubicBezTo>
                  <a:lnTo>
                    <a:pt x="0" y="74718"/>
                  </a:lnTo>
                  <a:cubicBezTo>
                    <a:pt x="0" y="33453"/>
                    <a:pt x="33453" y="0"/>
                    <a:pt x="74718" y="0"/>
                  </a:cubicBezTo>
                  <a:close/>
                </a:path>
              </a:pathLst>
            </a:custGeom>
            <a:solidFill>
              <a:srgbClr val="FFFFFF"/>
            </a:solidFill>
            <a:ln cap="rnd" cmpd="sng" w="123825">
              <a:solidFill>
                <a:srgbClr val="9397D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g3a928b9d24f_0_33"/>
            <p:cNvSpPr txBox="1"/>
            <p:nvPr/>
          </p:nvSpPr>
          <p:spPr>
            <a:xfrm>
              <a:off x="0" y="-38100"/>
              <a:ext cx="1438500" cy="1783500"/>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58" name="Google Shape;458;g3a928b9d24f_0_33"/>
          <p:cNvSpPr/>
          <p:nvPr/>
        </p:nvSpPr>
        <p:spPr>
          <a:xfrm>
            <a:off x="5801414" y="7560494"/>
            <a:ext cx="3157020" cy="466317"/>
          </a:xfrm>
          <a:custGeom>
            <a:rect b="b" l="l" r="r" t="t"/>
            <a:pathLst>
              <a:path extrusionOk="0" h="466317" w="3157020">
                <a:moveTo>
                  <a:pt x="0" y="0"/>
                </a:moveTo>
                <a:lnTo>
                  <a:pt x="3157021" y="0"/>
                </a:lnTo>
                <a:lnTo>
                  <a:pt x="3157021" y="466317"/>
                </a:lnTo>
                <a:lnTo>
                  <a:pt x="0" y="466317"/>
                </a:lnTo>
                <a:lnTo>
                  <a:pt x="0" y="0"/>
                </a:lnTo>
                <a:close/>
              </a:path>
            </a:pathLst>
          </a:custGeom>
          <a:blipFill rotWithShape="1">
            <a:blip r:embed="rId3">
              <a:alphaModFix/>
            </a:blip>
            <a:stretch>
              <a:fillRect b="0" l="-8558" r="-8558" t="-56599"/>
            </a:stretch>
          </a:blipFill>
          <a:ln>
            <a:noFill/>
          </a:ln>
        </p:spPr>
      </p:sp>
      <p:grpSp>
        <p:nvGrpSpPr>
          <p:cNvPr id="459" name="Google Shape;459;g3a928b9d24f_0_33"/>
          <p:cNvGrpSpPr/>
          <p:nvPr/>
        </p:nvGrpSpPr>
        <p:grpSpPr>
          <a:xfrm>
            <a:off x="5746375" y="3830100"/>
            <a:ext cx="3212314" cy="4310238"/>
            <a:chOff x="0" y="-38100"/>
            <a:chExt cx="1438500" cy="1783522"/>
          </a:xfrm>
        </p:grpSpPr>
        <p:sp>
          <p:nvSpPr>
            <p:cNvPr id="460" name="Google Shape;460;g3a928b9d24f_0_33"/>
            <p:cNvSpPr/>
            <p:nvPr/>
          </p:nvSpPr>
          <p:spPr>
            <a:xfrm>
              <a:off x="0" y="0"/>
              <a:ext cx="1438367" cy="1745422"/>
            </a:xfrm>
            <a:custGeom>
              <a:rect b="b" l="l" r="r" t="t"/>
              <a:pathLst>
                <a:path extrusionOk="0" h="1745422" w="1438367">
                  <a:moveTo>
                    <a:pt x="74718" y="0"/>
                  </a:moveTo>
                  <a:lnTo>
                    <a:pt x="1363649" y="0"/>
                  </a:lnTo>
                  <a:cubicBezTo>
                    <a:pt x="1383465" y="0"/>
                    <a:pt x="1402470" y="7872"/>
                    <a:pt x="1416482" y="21885"/>
                  </a:cubicBezTo>
                  <a:cubicBezTo>
                    <a:pt x="1430495" y="35897"/>
                    <a:pt x="1438367" y="54902"/>
                    <a:pt x="1438367" y="74718"/>
                  </a:cubicBezTo>
                  <a:lnTo>
                    <a:pt x="1438367" y="1670704"/>
                  </a:lnTo>
                  <a:cubicBezTo>
                    <a:pt x="1438367" y="1711970"/>
                    <a:pt x="1404914" y="1745422"/>
                    <a:pt x="1363649" y="1745422"/>
                  </a:cubicBezTo>
                  <a:lnTo>
                    <a:pt x="74718" y="1745422"/>
                  </a:lnTo>
                  <a:cubicBezTo>
                    <a:pt x="54902" y="1745422"/>
                    <a:pt x="35897" y="1737550"/>
                    <a:pt x="21885" y="1723538"/>
                  </a:cubicBezTo>
                  <a:cubicBezTo>
                    <a:pt x="7872" y="1709525"/>
                    <a:pt x="0" y="1690520"/>
                    <a:pt x="0" y="1670704"/>
                  </a:cubicBezTo>
                  <a:lnTo>
                    <a:pt x="0" y="74718"/>
                  </a:lnTo>
                  <a:cubicBezTo>
                    <a:pt x="0" y="33453"/>
                    <a:pt x="33453" y="0"/>
                    <a:pt x="74718" y="0"/>
                  </a:cubicBezTo>
                  <a:close/>
                </a:path>
              </a:pathLst>
            </a:custGeom>
            <a:solidFill>
              <a:srgbClr val="FFFFFF"/>
            </a:solidFill>
            <a:ln cap="rnd" cmpd="sng" w="123825">
              <a:solidFill>
                <a:srgbClr val="63B1D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g3a928b9d24f_0_33"/>
            <p:cNvSpPr txBox="1"/>
            <p:nvPr/>
          </p:nvSpPr>
          <p:spPr>
            <a:xfrm>
              <a:off x="0" y="-38100"/>
              <a:ext cx="1438500" cy="1783500"/>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62" name="Google Shape;462;g3a928b9d24f_0_33"/>
          <p:cNvSpPr/>
          <p:nvPr/>
        </p:nvSpPr>
        <p:spPr>
          <a:xfrm>
            <a:off x="9385028" y="7564826"/>
            <a:ext cx="3157020" cy="461986"/>
          </a:xfrm>
          <a:custGeom>
            <a:rect b="b" l="l" r="r" t="t"/>
            <a:pathLst>
              <a:path extrusionOk="0" h="461986" w="3157020">
                <a:moveTo>
                  <a:pt x="0" y="0"/>
                </a:moveTo>
                <a:lnTo>
                  <a:pt x="3157020" y="0"/>
                </a:lnTo>
                <a:lnTo>
                  <a:pt x="3157020" y="461985"/>
                </a:lnTo>
                <a:lnTo>
                  <a:pt x="0" y="461985"/>
                </a:lnTo>
                <a:lnTo>
                  <a:pt x="0" y="0"/>
                </a:lnTo>
                <a:close/>
              </a:path>
            </a:pathLst>
          </a:custGeom>
          <a:blipFill rotWithShape="1">
            <a:blip r:embed="rId3">
              <a:alphaModFix/>
            </a:blip>
            <a:stretch>
              <a:fillRect b="0" l="-8019" r="-8009" t="-56599"/>
            </a:stretch>
          </a:blipFill>
          <a:ln>
            <a:noFill/>
          </a:ln>
        </p:spPr>
      </p:sp>
      <p:grpSp>
        <p:nvGrpSpPr>
          <p:cNvPr id="463" name="Google Shape;463;g3a928b9d24f_0_33"/>
          <p:cNvGrpSpPr/>
          <p:nvPr/>
        </p:nvGrpSpPr>
        <p:grpSpPr>
          <a:xfrm>
            <a:off x="9330000" y="3830099"/>
            <a:ext cx="3212314" cy="4310290"/>
            <a:chOff x="0" y="-38100"/>
            <a:chExt cx="1438500" cy="1767309"/>
          </a:xfrm>
        </p:grpSpPr>
        <p:sp>
          <p:nvSpPr>
            <p:cNvPr id="464" name="Google Shape;464;g3a928b9d24f_0_33"/>
            <p:cNvSpPr/>
            <p:nvPr/>
          </p:nvSpPr>
          <p:spPr>
            <a:xfrm>
              <a:off x="0" y="0"/>
              <a:ext cx="1438367" cy="1729209"/>
            </a:xfrm>
            <a:custGeom>
              <a:rect b="b" l="l" r="r" t="t"/>
              <a:pathLst>
                <a:path extrusionOk="0" h="1729209" w="1438367">
                  <a:moveTo>
                    <a:pt x="74718" y="0"/>
                  </a:moveTo>
                  <a:lnTo>
                    <a:pt x="1363649" y="0"/>
                  </a:lnTo>
                  <a:cubicBezTo>
                    <a:pt x="1383465" y="0"/>
                    <a:pt x="1402470" y="7872"/>
                    <a:pt x="1416482" y="21885"/>
                  </a:cubicBezTo>
                  <a:cubicBezTo>
                    <a:pt x="1430495" y="35897"/>
                    <a:pt x="1438367" y="54902"/>
                    <a:pt x="1438367" y="74718"/>
                  </a:cubicBezTo>
                  <a:lnTo>
                    <a:pt x="1438367" y="1654490"/>
                  </a:lnTo>
                  <a:cubicBezTo>
                    <a:pt x="1438367" y="1695756"/>
                    <a:pt x="1404914" y="1729209"/>
                    <a:pt x="1363649" y="1729209"/>
                  </a:cubicBezTo>
                  <a:lnTo>
                    <a:pt x="74718" y="1729209"/>
                  </a:lnTo>
                  <a:cubicBezTo>
                    <a:pt x="33453" y="1729209"/>
                    <a:pt x="0" y="1695756"/>
                    <a:pt x="0" y="1654490"/>
                  </a:cubicBezTo>
                  <a:lnTo>
                    <a:pt x="0" y="74718"/>
                  </a:lnTo>
                  <a:cubicBezTo>
                    <a:pt x="0" y="33453"/>
                    <a:pt x="33453" y="0"/>
                    <a:pt x="74718" y="0"/>
                  </a:cubicBezTo>
                  <a:close/>
                </a:path>
              </a:pathLst>
            </a:custGeom>
            <a:solidFill>
              <a:srgbClr val="FFFFFF"/>
            </a:solidFill>
            <a:ln cap="rnd" cmpd="sng" w="123825">
              <a:solidFill>
                <a:srgbClr val="8ED7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g3a928b9d24f_0_33"/>
            <p:cNvSpPr txBox="1"/>
            <p:nvPr/>
          </p:nvSpPr>
          <p:spPr>
            <a:xfrm>
              <a:off x="0" y="-38100"/>
              <a:ext cx="1438500" cy="1767300"/>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66" name="Google Shape;466;g3a928b9d24f_0_33"/>
          <p:cNvSpPr/>
          <p:nvPr/>
        </p:nvSpPr>
        <p:spPr>
          <a:xfrm>
            <a:off x="12968641" y="7564826"/>
            <a:ext cx="3157020" cy="461986"/>
          </a:xfrm>
          <a:custGeom>
            <a:rect b="b" l="l" r="r" t="t"/>
            <a:pathLst>
              <a:path extrusionOk="0" h="461986" w="3157020">
                <a:moveTo>
                  <a:pt x="0" y="0"/>
                </a:moveTo>
                <a:lnTo>
                  <a:pt x="3157020" y="0"/>
                </a:lnTo>
                <a:lnTo>
                  <a:pt x="3157020" y="461985"/>
                </a:lnTo>
                <a:lnTo>
                  <a:pt x="0" y="461985"/>
                </a:lnTo>
                <a:lnTo>
                  <a:pt x="0" y="0"/>
                </a:lnTo>
                <a:close/>
              </a:path>
            </a:pathLst>
          </a:custGeom>
          <a:blipFill rotWithShape="1">
            <a:blip r:embed="rId3">
              <a:alphaModFix/>
            </a:blip>
            <a:stretch>
              <a:fillRect b="0" l="-8019" r="-8009" t="-56599"/>
            </a:stretch>
          </a:blipFill>
          <a:ln>
            <a:noFill/>
          </a:ln>
        </p:spPr>
      </p:sp>
      <p:grpSp>
        <p:nvGrpSpPr>
          <p:cNvPr id="467" name="Google Shape;467;g3a928b9d24f_0_33"/>
          <p:cNvGrpSpPr/>
          <p:nvPr/>
        </p:nvGrpSpPr>
        <p:grpSpPr>
          <a:xfrm>
            <a:off x="12913600" y="3830100"/>
            <a:ext cx="3212314" cy="4310290"/>
            <a:chOff x="0" y="-38100"/>
            <a:chExt cx="1438500" cy="1767309"/>
          </a:xfrm>
        </p:grpSpPr>
        <p:sp>
          <p:nvSpPr>
            <p:cNvPr id="468" name="Google Shape;468;g3a928b9d24f_0_33"/>
            <p:cNvSpPr/>
            <p:nvPr/>
          </p:nvSpPr>
          <p:spPr>
            <a:xfrm>
              <a:off x="0" y="0"/>
              <a:ext cx="1438367" cy="1729209"/>
            </a:xfrm>
            <a:custGeom>
              <a:rect b="b" l="l" r="r" t="t"/>
              <a:pathLst>
                <a:path extrusionOk="0" h="1729209" w="1438367">
                  <a:moveTo>
                    <a:pt x="74718" y="0"/>
                  </a:moveTo>
                  <a:lnTo>
                    <a:pt x="1363649" y="0"/>
                  </a:lnTo>
                  <a:cubicBezTo>
                    <a:pt x="1383465" y="0"/>
                    <a:pt x="1402470" y="7872"/>
                    <a:pt x="1416482" y="21885"/>
                  </a:cubicBezTo>
                  <a:cubicBezTo>
                    <a:pt x="1430495" y="35897"/>
                    <a:pt x="1438367" y="54902"/>
                    <a:pt x="1438367" y="74718"/>
                  </a:cubicBezTo>
                  <a:lnTo>
                    <a:pt x="1438367" y="1654490"/>
                  </a:lnTo>
                  <a:cubicBezTo>
                    <a:pt x="1438367" y="1695756"/>
                    <a:pt x="1404914" y="1729209"/>
                    <a:pt x="1363649" y="1729209"/>
                  </a:cubicBezTo>
                  <a:lnTo>
                    <a:pt x="74718" y="1729209"/>
                  </a:lnTo>
                  <a:cubicBezTo>
                    <a:pt x="33453" y="1729209"/>
                    <a:pt x="0" y="1695756"/>
                    <a:pt x="0" y="1654490"/>
                  </a:cubicBezTo>
                  <a:lnTo>
                    <a:pt x="0" y="74718"/>
                  </a:lnTo>
                  <a:cubicBezTo>
                    <a:pt x="0" y="33453"/>
                    <a:pt x="33453" y="0"/>
                    <a:pt x="74718" y="0"/>
                  </a:cubicBezTo>
                  <a:close/>
                </a:path>
              </a:pathLst>
            </a:custGeom>
            <a:solidFill>
              <a:srgbClr val="FFFFFF"/>
            </a:solidFill>
            <a:ln cap="rnd" cmpd="sng" w="123825">
              <a:solidFill>
                <a:srgbClr val="91DFB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g3a928b9d24f_0_33"/>
            <p:cNvSpPr txBox="1"/>
            <p:nvPr/>
          </p:nvSpPr>
          <p:spPr>
            <a:xfrm>
              <a:off x="0" y="-38100"/>
              <a:ext cx="1438500" cy="1767300"/>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70" name="Google Shape;470;g3a928b9d24f_0_33"/>
          <p:cNvSpPr txBox="1"/>
          <p:nvPr/>
        </p:nvSpPr>
        <p:spPr>
          <a:xfrm>
            <a:off x="2404212" y="5314807"/>
            <a:ext cx="2734800" cy="2854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200"/>
              </a:spcBef>
              <a:spcAft>
                <a:spcPts val="0"/>
              </a:spcAft>
              <a:buNone/>
            </a:pPr>
            <a:r>
              <a:rPr lang="en-US" sz="1100">
                <a:solidFill>
                  <a:schemeClr val="dk1"/>
                </a:solidFill>
              </a:rPr>
              <a:t>Use numbers/percentages to show measurable impact.</a:t>
            </a:r>
            <a:br>
              <a:rPr lang="en-US" sz="1100">
                <a:solidFill>
                  <a:schemeClr val="dk1"/>
                </a:solidFill>
              </a:rPr>
            </a:br>
            <a:r>
              <a:rPr lang="en-US" sz="1100">
                <a:solidFill>
                  <a:schemeClr val="dk1"/>
                </a:solidFill>
              </a:rPr>
              <a:t> Examples:</a:t>
            </a:r>
            <a:endParaRPr sz="11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rPr>
              <a:t>Job Creation:</a:t>
            </a:r>
            <a:r>
              <a:rPr lang="en-US" sz="1100">
                <a:solidFill>
                  <a:schemeClr val="dk1"/>
                </a:solidFill>
              </a:rPr>
              <a:t> X direct jobs, Y indirect jobs within Z years.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rPr>
              <a:t>Cost Savings:</a:t>
            </a:r>
            <a:r>
              <a:rPr lang="en-US" sz="1100">
                <a:solidFill>
                  <a:schemeClr val="dk1"/>
                </a:solidFill>
              </a:rPr>
              <a:t> Reduces operational cost by </a:t>
            </a:r>
            <a:r>
              <a:rPr b="1" lang="en-US" sz="1100">
                <a:solidFill>
                  <a:schemeClr val="dk1"/>
                </a:solidFill>
              </a:rPr>
              <a:t>XX%</a:t>
            </a:r>
            <a:r>
              <a:rPr lang="en-US" sz="1100">
                <a:solidFill>
                  <a:schemeClr val="dk1"/>
                </a:solidFill>
              </a:rPr>
              <a:t> for industry/community.</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rPr>
              <a:t>Productivity:</a:t>
            </a:r>
            <a:r>
              <a:rPr lang="en-US" sz="1100">
                <a:solidFill>
                  <a:schemeClr val="dk1"/>
                </a:solidFill>
              </a:rPr>
              <a:t> Increases efficiency/output by </a:t>
            </a:r>
            <a:r>
              <a:rPr b="1" lang="en-US" sz="1100">
                <a:solidFill>
                  <a:schemeClr val="dk1"/>
                </a:solidFill>
              </a:rPr>
              <a:t>XX%</a:t>
            </a:r>
            <a:r>
              <a:rPr lang="en-US" sz="1100">
                <a:solidFill>
                  <a:schemeClr val="dk1"/>
                </a:solidFill>
              </a:rPr>
              <a:t>.</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rPr>
              <a:t>Time Savings:</a:t>
            </a:r>
            <a:r>
              <a:rPr lang="en-US" sz="1100">
                <a:solidFill>
                  <a:schemeClr val="dk1"/>
                </a:solidFill>
              </a:rPr>
              <a:t> Reduces process time from XX to YY hours/days.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rPr>
              <a:t>Living Quality:</a:t>
            </a:r>
            <a:r>
              <a:rPr lang="en-US" sz="1100">
                <a:solidFill>
                  <a:schemeClr val="dk1"/>
                </a:solidFill>
              </a:rPr>
              <a:t> Improves access, safety, health for </a:t>
            </a:r>
            <a:r>
              <a:rPr b="1" lang="en-US" sz="1100">
                <a:solidFill>
                  <a:schemeClr val="dk1"/>
                </a:solidFill>
              </a:rPr>
              <a:t>X number of people</a:t>
            </a:r>
            <a:r>
              <a:rPr lang="en-US" sz="1100">
                <a:solidFill>
                  <a:schemeClr val="dk1"/>
                </a:solidFill>
              </a:rPr>
              <a:t>.</a:t>
            </a:r>
            <a:endParaRPr b="0" i="0" sz="1374" u="none" cap="none" strike="noStrike">
              <a:solidFill>
                <a:srgbClr val="343432"/>
              </a:solidFill>
              <a:latin typeface="Montserrat"/>
              <a:ea typeface="Montserrat"/>
              <a:cs typeface="Montserrat"/>
              <a:sym typeface="Montserrat"/>
            </a:endParaRPr>
          </a:p>
        </p:txBody>
      </p:sp>
      <p:sp>
        <p:nvSpPr>
          <p:cNvPr id="471" name="Google Shape;471;g3a928b9d24f_0_33"/>
          <p:cNvSpPr txBox="1"/>
          <p:nvPr/>
        </p:nvSpPr>
        <p:spPr>
          <a:xfrm>
            <a:off x="2409837" y="4260894"/>
            <a:ext cx="2716500" cy="1053900"/>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Clr>
                <a:srgbClr val="000000"/>
              </a:buClr>
              <a:buSzPts val="1923"/>
              <a:buFont typeface="Arial"/>
              <a:buNone/>
            </a:pPr>
            <a:r>
              <a:rPr b="1" lang="en-US" sz="1923">
                <a:solidFill>
                  <a:srgbClr val="343432"/>
                </a:solidFill>
                <a:latin typeface="Montserrat"/>
                <a:ea typeface="Montserrat"/>
                <a:cs typeface="Montserrat"/>
                <a:sym typeface="Montserrat"/>
              </a:rPr>
              <a:t>Quantified </a:t>
            </a:r>
            <a:r>
              <a:rPr b="1" lang="en-US" sz="1923">
                <a:solidFill>
                  <a:srgbClr val="343432"/>
                </a:solidFill>
                <a:latin typeface="Montserrat"/>
                <a:ea typeface="Montserrat"/>
                <a:cs typeface="Montserrat"/>
                <a:sym typeface="Montserrat"/>
              </a:rPr>
              <a:t>S</a:t>
            </a:r>
            <a:r>
              <a:rPr b="1" lang="en-US" sz="1923">
                <a:solidFill>
                  <a:srgbClr val="343432"/>
                </a:solidFill>
                <a:latin typeface="Montserrat"/>
                <a:ea typeface="Montserrat"/>
                <a:cs typeface="Montserrat"/>
                <a:sym typeface="Montserrat"/>
              </a:rPr>
              <a:t>ocio-Economic Benefits</a:t>
            </a:r>
            <a:endParaRPr b="0" i="0" sz="1400" u="none" cap="none" strike="noStrike">
              <a:solidFill>
                <a:srgbClr val="000000"/>
              </a:solidFill>
              <a:latin typeface="Arial"/>
              <a:ea typeface="Arial"/>
              <a:cs typeface="Arial"/>
              <a:sym typeface="Arial"/>
            </a:endParaRPr>
          </a:p>
        </p:txBody>
      </p:sp>
      <p:sp>
        <p:nvSpPr>
          <p:cNvPr id="472" name="Google Shape;472;g3a928b9d24f_0_33"/>
          <p:cNvSpPr txBox="1"/>
          <p:nvPr/>
        </p:nvSpPr>
        <p:spPr>
          <a:xfrm>
            <a:off x="6016469" y="5127067"/>
            <a:ext cx="2741100" cy="1958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400"/>
              </a:spcBef>
              <a:spcAft>
                <a:spcPts val="0"/>
              </a:spcAft>
              <a:buNone/>
            </a:pPr>
            <a:r>
              <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rPr>
              <a:t>Improves competitiveness</a:t>
            </a:r>
            <a:br>
              <a:rPr lang="en-US" sz="1100">
                <a:solidFill>
                  <a:schemeClr val="dk1"/>
                </a:solidFill>
              </a:rPr>
            </a:b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rPr>
              <a:t>Enables new markets</a:t>
            </a:r>
            <a:br>
              <a:rPr lang="en-US" sz="1100">
                <a:solidFill>
                  <a:schemeClr val="dk1"/>
                </a:solidFill>
              </a:rPr>
            </a:b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rPr>
              <a:t>Reduces dependency on imports</a:t>
            </a:r>
            <a:br>
              <a:rPr lang="en-US" sz="1100">
                <a:solidFill>
                  <a:schemeClr val="dk1"/>
                </a:solidFill>
              </a:rPr>
            </a:b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rPr>
              <a:t>Supports local supply chain</a:t>
            </a:r>
            <a:endParaRPr sz="1100">
              <a:solidFill>
                <a:schemeClr val="dk1"/>
              </a:solidFill>
            </a:endParaRPr>
          </a:p>
          <a:p>
            <a:pPr indent="-148402" lvl="1" marL="296804" marR="0" rtl="0" algn="l">
              <a:lnSpc>
                <a:spcPct val="157059"/>
              </a:lnSpc>
              <a:spcBef>
                <a:spcPts val="0"/>
              </a:spcBef>
              <a:spcAft>
                <a:spcPts val="0"/>
              </a:spcAft>
              <a:buClr>
                <a:srgbClr val="343432"/>
              </a:buClr>
              <a:buSzPts val="1374"/>
              <a:buFont typeface="Montserrat"/>
              <a:buChar char="•"/>
            </a:pPr>
            <a:r>
              <a:t/>
            </a:r>
            <a:endParaRPr sz="1374">
              <a:solidFill>
                <a:srgbClr val="343432"/>
              </a:solidFill>
              <a:latin typeface="Montserrat"/>
              <a:ea typeface="Montserrat"/>
              <a:cs typeface="Montserrat"/>
              <a:sym typeface="Montserrat"/>
            </a:endParaRPr>
          </a:p>
        </p:txBody>
      </p:sp>
      <p:sp>
        <p:nvSpPr>
          <p:cNvPr id="473" name="Google Shape;473;g3a928b9d24f_0_33"/>
          <p:cNvSpPr txBox="1"/>
          <p:nvPr/>
        </p:nvSpPr>
        <p:spPr>
          <a:xfrm>
            <a:off x="6191504" y="4416548"/>
            <a:ext cx="2250600" cy="675000"/>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Clr>
                <a:srgbClr val="000000"/>
              </a:buClr>
              <a:buSzPts val="1923"/>
              <a:buFont typeface="Arial"/>
              <a:buNone/>
            </a:pPr>
            <a:r>
              <a:rPr b="1" lang="en-US" sz="1923">
                <a:solidFill>
                  <a:srgbClr val="343432"/>
                </a:solidFill>
                <a:latin typeface="Montserrat"/>
                <a:ea typeface="Montserrat"/>
                <a:cs typeface="Montserrat"/>
                <a:sym typeface="Montserrat"/>
              </a:rPr>
              <a:t>Impact to Industry</a:t>
            </a:r>
            <a:endParaRPr b="0" i="0" sz="1400" u="none" cap="none" strike="noStrike">
              <a:solidFill>
                <a:srgbClr val="000000"/>
              </a:solidFill>
              <a:latin typeface="Arial"/>
              <a:ea typeface="Arial"/>
              <a:cs typeface="Arial"/>
              <a:sym typeface="Arial"/>
            </a:endParaRPr>
          </a:p>
        </p:txBody>
      </p:sp>
      <p:sp>
        <p:nvSpPr>
          <p:cNvPr id="474" name="Google Shape;474;g3a928b9d24f_0_33"/>
          <p:cNvSpPr txBox="1"/>
          <p:nvPr/>
        </p:nvSpPr>
        <p:spPr>
          <a:xfrm>
            <a:off x="1551900" y="739175"/>
            <a:ext cx="15107700" cy="2768100"/>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Clr>
                <a:srgbClr val="000000"/>
              </a:buClr>
              <a:buSzPts val="5052"/>
              <a:buFont typeface="Arial"/>
              <a:buNone/>
            </a:pPr>
            <a:r>
              <a:rPr b="1" lang="en-US" sz="5052">
                <a:solidFill>
                  <a:srgbClr val="343432"/>
                </a:solidFill>
                <a:latin typeface="Montserrat"/>
                <a:ea typeface="Montserrat"/>
                <a:cs typeface="Montserrat"/>
                <a:sym typeface="Montserrat"/>
              </a:rPr>
              <a:t>Impact and contribution of the project to socio-economic</a:t>
            </a:r>
            <a:endParaRPr b="1" sz="5052">
              <a:solidFill>
                <a:srgbClr val="343432"/>
              </a:solidFill>
              <a:latin typeface="Montserrat"/>
              <a:ea typeface="Montserrat"/>
              <a:cs typeface="Montserrat"/>
              <a:sym typeface="Montserrat"/>
            </a:endParaRPr>
          </a:p>
          <a:p>
            <a:pPr indent="0" lvl="0" marL="0" marR="0" rtl="0" algn="ctr">
              <a:lnSpc>
                <a:spcPct val="140025"/>
              </a:lnSpc>
              <a:spcBef>
                <a:spcPts val="0"/>
              </a:spcBef>
              <a:spcAft>
                <a:spcPts val="0"/>
              </a:spcAft>
              <a:buClr>
                <a:srgbClr val="000000"/>
              </a:buClr>
              <a:buSzPts val="1599"/>
              <a:buFont typeface="Arial"/>
              <a:buNone/>
            </a:pPr>
            <a:r>
              <a:rPr b="1" lang="en-US" sz="1599">
                <a:solidFill>
                  <a:srgbClr val="343432"/>
                </a:solidFill>
                <a:latin typeface="Montserrat"/>
                <a:ea typeface="Montserrat"/>
                <a:cs typeface="Montserrat"/>
                <a:sym typeface="Montserrat"/>
              </a:rPr>
              <a:t>Measures how the project benefits society and the economy. Projects should help industries grow, create</a:t>
            </a:r>
            <a:endParaRPr b="1" sz="1599">
              <a:solidFill>
                <a:srgbClr val="343432"/>
              </a:solidFill>
              <a:latin typeface="Montserrat"/>
              <a:ea typeface="Montserrat"/>
              <a:cs typeface="Montserrat"/>
              <a:sym typeface="Montserrat"/>
            </a:endParaRPr>
          </a:p>
          <a:p>
            <a:pPr indent="0" lvl="0" marL="0" marR="0" rtl="0" algn="ctr">
              <a:lnSpc>
                <a:spcPct val="140025"/>
              </a:lnSpc>
              <a:spcBef>
                <a:spcPts val="0"/>
              </a:spcBef>
              <a:spcAft>
                <a:spcPts val="0"/>
              </a:spcAft>
              <a:buClr>
                <a:srgbClr val="000000"/>
              </a:buClr>
              <a:buSzPts val="1599"/>
              <a:buFont typeface="Arial"/>
              <a:buNone/>
            </a:pPr>
            <a:r>
              <a:rPr b="1" lang="en-US" sz="1599">
                <a:solidFill>
                  <a:srgbClr val="343432"/>
                </a:solidFill>
                <a:latin typeface="Montserrat"/>
                <a:ea typeface="Montserrat"/>
                <a:cs typeface="Montserrat"/>
                <a:sym typeface="Montserrat"/>
              </a:rPr>
              <a:t>jobs, improve communities, or solve important problems. Impact can be seen through better productivity, quality of life, or sustainability. </a:t>
            </a:r>
            <a:endParaRPr b="1" sz="1599">
              <a:solidFill>
                <a:srgbClr val="343432"/>
              </a:solidFill>
              <a:latin typeface="Montserrat"/>
              <a:ea typeface="Montserrat"/>
              <a:cs typeface="Montserrat"/>
              <a:sym typeface="Montserrat"/>
            </a:endParaRPr>
          </a:p>
        </p:txBody>
      </p:sp>
      <p:sp>
        <p:nvSpPr>
          <p:cNvPr id="475" name="Google Shape;475;g3a928b9d24f_0_33"/>
          <p:cNvSpPr txBox="1"/>
          <p:nvPr/>
        </p:nvSpPr>
        <p:spPr>
          <a:xfrm>
            <a:off x="9330000" y="5209325"/>
            <a:ext cx="3030900" cy="3201000"/>
          </a:xfrm>
          <a:prstGeom prst="rect">
            <a:avLst/>
          </a:prstGeom>
          <a:noFill/>
          <a:ln>
            <a:noFill/>
          </a:ln>
        </p:spPr>
        <p:txBody>
          <a:bodyPr anchorCtr="0" anchor="t" bIns="0" lIns="0" spcFirstLastPara="1" rIns="0" wrap="square" tIns="0">
            <a:spAutoFit/>
          </a:bodyPr>
          <a:lstStyle/>
          <a:p>
            <a:pPr indent="-372999" lvl="1" marL="571500" rtl="0" algn="l">
              <a:lnSpc>
                <a:spcPct val="157059"/>
              </a:lnSpc>
              <a:spcBef>
                <a:spcPts val="0"/>
              </a:spcBef>
              <a:spcAft>
                <a:spcPts val="0"/>
              </a:spcAft>
              <a:buClr>
                <a:srgbClr val="343432"/>
              </a:buClr>
              <a:buSzPts val="1374"/>
              <a:buChar char="•"/>
            </a:pPr>
            <a:r>
              <a:rPr lang="en-US" sz="1374">
                <a:solidFill>
                  <a:srgbClr val="343432"/>
                </a:solidFill>
                <a:latin typeface="Montserrat"/>
                <a:ea typeface="Montserrat"/>
                <a:cs typeface="Montserrat"/>
                <a:sym typeface="Montserrat"/>
              </a:rPr>
              <a:t>Benefits vulnerable groups (B40, students, elderly, rural residents)</a:t>
            </a:r>
            <a:br>
              <a:rPr lang="en-US" sz="1374">
                <a:solidFill>
                  <a:srgbClr val="343432"/>
                </a:solidFill>
                <a:latin typeface="Montserrat"/>
                <a:ea typeface="Montserrat"/>
                <a:cs typeface="Montserrat"/>
                <a:sym typeface="Montserrat"/>
              </a:rPr>
            </a:br>
            <a:endParaRPr sz="1374">
              <a:solidFill>
                <a:srgbClr val="343432"/>
              </a:solidFill>
              <a:latin typeface="Montserrat"/>
              <a:ea typeface="Montserrat"/>
              <a:cs typeface="Montserrat"/>
              <a:sym typeface="Montserrat"/>
            </a:endParaRPr>
          </a:p>
          <a:p>
            <a:pPr indent="-372999" lvl="1" marL="571500" rtl="0" algn="l">
              <a:lnSpc>
                <a:spcPct val="157059"/>
              </a:lnSpc>
              <a:spcBef>
                <a:spcPts val="0"/>
              </a:spcBef>
              <a:spcAft>
                <a:spcPts val="0"/>
              </a:spcAft>
              <a:buClr>
                <a:srgbClr val="343432"/>
              </a:buClr>
              <a:buSzPts val="1374"/>
              <a:buChar char="•"/>
            </a:pPr>
            <a:r>
              <a:rPr lang="en-US" sz="1374">
                <a:solidFill>
                  <a:srgbClr val="343432"/>
                </a:solidFill>
                <a:latin typeface="Montserrat"/>
                <a:ea typeface="Montserrat"/>
                <a:cs typeface="Montserrat"/>
                <a:sym typeface="Montserrat"/>
              </a:rPr>
              <a:t>Improves safety, wellbeing, health, environment</a:t>
            </a:r>
            <a:br>
              <a:rPr lang="en-US" sz="1374">
                <a:solidFill>
                  <a:srgbClr val="343432"/>
                </a:solidFill>
                <a:latin typeface="Montserrat"/>
                <a:ea typeface="Montserrat"/>
                <a:cs typeface="Montserrat"/>
                <a:sym typeface="Montserrat"/>
              </a:rPr>
            </a:br>
            <a:endParaRPr sz="1374">
              <a:solidFill>
                <a:srgbClr val="343432"/>
              </a:solidFill>
              <a:latin typeface="Montserrat"/>
              <a:ea typeface="Montserrat"/>
              <a:cs typeface="Montserrat"/>
              <a:sym typeface="Montserrat"/>
            </a:endParaRPr>
          </a:p>
          <a:p>
            <a:pPr indent="-372999" lvl="1" marL="571500" rtl="0" algn="l">
              <a:lnSpc>
                <a:spcPct val="157059"/>
              </a:lnSpc>
              <a:spcBef>
                <a:spcPts val="0"/>
              </a:spcBef>
              <a:spcAft>
                <a:spcPts val="0"/>
              </a:spcAft>
              <a:buClr>
                <a:srgbClr val="343432"/>
              </a:buClr>
              <a:buSzPts val="1374"/>
              <a:buChar char="•"/>
            </a:pPr>
            <a:r>
              <a:rPr lang="en-US" sz="1374">
                <a:solidFill>
                  <a:srgbClr val="343432"/>
                </a:solidFill>
                <a:latin typeface="Montserrat"/>
                <a:ea typeface="Montserrat"/>
                <a:cs typeface="Montserrat"/>
                <a:sym typeface="Montserrat"/>
              </a:rPr>
              <a:t>Strengthens local capability &amp; talent</a:t>
            </a:r>
            <a:endParaRPr sz="1374">
              <a:solidFill>
                <a:srgbClr val="343432"/>
              </a:solidFill>
              <a:latin typeface="Montserrat"/>
              <a:ea typeface="Montserrat"/>
              <a:cs typeface="Montserrat"/>
              <a:sym typeface="Montserrat"/>
            </a:endParaRPr>
          </a:p>
          <a:p>
            <a:pPr indent="0" lvl="0" marL="914400" marR="0" rtl="0" algn="l">
              <a:lnSpc>
                <a:spcPct val="157059"/>
              </a:lnSpc>
              <a:spcBef>
                <a:spcPts val="0"/>
              </a:spcBef>
              <a:spcAft>
                <a:spcPts val="0"/>
              </a:spcAft>
              <a:buNone/>
            </a:pPr>
            <a:r>
              <a:t/>
            </a:r>
            <a:endParaRPr sz="1374">
              <a:solidFill>
                <a:srgbClr val="343432"/>
              </a:solidFill>
              <a:latin typeface="Montserrat"/>
              <a:ea typeface="Montserrat"/>
              <a:cs typeface="Montserrat"/>
              <a:sym typeface="Montserrat"/>
            </a:endParaRPr>
          </a:p>
        </p:txBody>
      </p:sp>
      <p:sp>
        <p:nvSpPr>
          <p:cNvPr id="476" name="Google Shape;476;g3a928b9d24f_0_33"/>
          <p:cNvSpPr txBox="1"/>
          <p:nvPr/>
        </p:nvSpPr>
        <p:spPr>
          <a:xfrm>
            <a:off x="9771852" y="4260894"/>
            <a:ext cx="2250600" cy="675000"/>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Clr>
                <a:srgbClr val="000000"/>
              </a:buClr>
              <a:buSzPts val="1923"/>
              <a:buFont typeface="Arial"/>
              <a:buNone/>
            </a:pPr>
            <a:r>
              <a:rPr b="1" lang="en-US" sz="1923">
                <a:solidFill>
                  <a:srgbClr val="343432"/>
                </a:solidFill>
                <a:latin typeface="Montserrat"/>
                <a:ea typeface="Montserrat"/>
                <a:cs typeface="Montserrat"/>
                <a:sym typeface="Montserrat"/>
              </a:rPr>
              <a:t>Impact to Community</a:t>
            </a:r>
            <a:endParaRPr b="0" i="0" sz="1400" u="none" cap="none" strike="noStrike">
              <a:solidFill>
                <a:srgbClr val="000000"/>
              </a:solidFill>
              <a:latin typeface="Arial"/>
              <a:ea typeface="Arial"/>
              <a:cs typeface="Arial"/>
              <a:sym typeface="Arial"/>
            </a:endParaRPr>
          </a:p>
        </p:txBody>
      </p:sp>
      <p:sp>
        <p:nvSpPr>
          <p:cNvPr id="477" name="Google Shape;477;g3a928b9d24f_0_33"/>
          <p:cNvSpPr txBox="1"/>
          <p:nvPr/>
        </p:nvSpPr>
        <p:spPr>
          <a:xfrm>
            <a:off x="13122367" y="5647780"/>
            <a:ext cx="2794800" cy="1739700"/>
          </a:xfrm>
          <a:prstGeom prst="rect">
            <a:avLst/>
          </a:prstGeom>
          <a:noFill/>
          <a:ln>
            <a:noFill/>
          </a:ln>
        </p:spPr>
        <p:txBody>
          <a:bodyPr anchorCtr="0" anchor="t" bIns="0" lIns="0" spcFirstLastPara="1" rIns="0" wrap="square" tIns="0">
            <a:spAutoFit/>
          </a:bodyPr>
          <a:lstStyle/>
          <a:p>
            <a:pPr indent="-315849" lvl="1" marL="914400" rtl="0" algn="l">
              <a:lnSpc>
                <a:spcPct val="157059"/>
              </a:lnSpc>
              <a:spcBef>
                <a:spcPts val="0"/>
              </a:spcBef>
              <a:spcAft>
                <a:spcPts val="0"/>
              </a:spcAft>
              <a:buClr>
                <a:srgbClr val="343432"/>
              </a:buClr>
              <a:buSzPts val="1374"/>
              <a:buChar char="•"/>
            </a:pPr>
            <a:r>
              <a:rPr b="1" lang="en-US" sz="1100">
                <a:solidFill>
                  <a:schemeClr val="dk1"/>
                </a:solidFill>
              </a:rPr>
              <a:t>NIMP 2030</a:t>
            </a:r>
            <a:br>
              <a:rPr b="1" lang="en-US" sz="1100">
                <a:solidFill>
                  <a:schemeClr val="dk1"/>
                </a:solidFill>
              </a:rPr>
            </a:br>
            <a:endParaRPr b="1" sz="1100">
              <a:solidFill>
                <a:schemeClr val="dk1"/>
              </a:solidFill>
            </a:endParaRPr>
          </a:p>
          <a:p>
            <a:pPr indent="-315849" lvl="1" marL="914400" rtl="0" algn="l">
              <a:lnSpc>
                <a:spcPct val="157059"/>
              </a:lnSpc>
              <a:spcBef>
                <a:spcPts val="0"/>
              </a:spcBef>
              <a:spcAft>
                <a:spcPts val="0"/>
              </a:spcAft>
              <a:buClr>
                <a:srgbClr val="343432"/>
              </a:buClr>
              <a:buSzPts val="1374"/>
              <a:buChar char="•"/>
            </a:pPr>
            <a:r>
              <a:rPr b="1" lang="en-US" sz="1100">
                <a:solidFill>
                  <a:schemeClr val="dk1"/>
                </a:solidFill>
              </a:rPr>
              <a:t>MyDIGITAL</a:t>
            </a:r>
            <a:br>
              <a:rPr b="1" lang="en-US" sz="1100">
                <a:solidFill>
                  <a:schemeClr val="dk1"/>
                </a:solidFill>
              </a:rPr>
            </a:br>
            <a:endParaRPr b="1" sz="1100">
              <a:solidFill>
                <a:schemeClr val="dk1"/>
              </a:solidFill>
            </a:endParaRPr>
          </a:p>
          <a:p>
            <a:pPr indent="-315849" lvl="1" marL="914400" rtl="0" algn="l">
              <a:lnSpc>
                <a:spcPct val="157059"/>
              </a:lnSpc>
              <a:spcBef>
                <a:spcPts val="0"/>
              </a:spcBef>
              <a:spcAft>
                <a:spcPts val="0"/>
              </a:spcAft>
              <a:buClr>
                <a:srgbClr val="343432"/>
              </a:buClr>
              <a:buSzPts val="1374"/>
              <a:buChar char="•"/>
            </a:pPr>
            <a:r>
              <a:rPr b="1" lang="en-US" sz="1100">
                <a:solidFill>
                  <a:schemeClr val="dk1"/>
                </a:solidFill>
              </a:rPr>
              <a:t>SDG Goals</a:t>
            </a:r>
            <a:r>
              <a:rPr lang="en-US" sz="1100">
                <a:solidFill>
                  <a:schemeClr val="dk1"/>
                </a:solidFill>
              </a:rPr>
              <a:t> (choose 1–3 only)</a:t>
            </a:r>
            <a:endParaRPr sz="1100">
              <a:solidFill>
                <a:schemeClr val="dk1"/>
              </a:solidFill>
            </a:endParaRPr>
          </a:p>
          <a:p>
            <a:pPr indent="-148402" lvl="1" marL="296804" marR="0" rtl="0" algn="l">
              <a:lnSpc>
                <a:spcPct val="157059"/>
              </a:lnSpc>
              <a:spcBef>
                <a:spcPts val="0"/>
              </a:spcBef>
              <a:spcAft>
                <a:spcPts val="0"/>
              </a:spcAft>
              <a:buClr>
                <a:srgbClr val="343432"/>
              </a:buClr>
              <a:buSzPts val="1374"/>
              <a:buFont typeface="Montserrat"/>
              <a:buChar char="•"/>
            </a:pPr>
            <a:r>
              <a:t/>
            </a:r>
            <a:endParaRPr sz="1374">
              <a:solidFill>
                <a:srgbClr val="343432"/>
              </a:solidFill>
              <a:latin typeface="Montserrat"/>
              <a:ea typeface="Montserrat"/>
              <a:cs typeface="Montserrat"/>
              <a:sym typeface="Montserrat"/>
            </a:endParaRPr>
          </a:p>
        </p:txBody>
      </p:sp>
      <p:sp>
        <p:nvSpPr>
          <p:cNvPr id="478" name="Google Shape;478;g3a928b9d24f_0_33"/>
          <p:cNvSpPr txBox="1"/>
          <p:nvPr/>
        </p:nvSpPr>
        <p:spPr>
          <a:xfrm>
            <a:off x="13113401" y="4416548"/>
            <a:ext cx="2794800" cy="1053900"/>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Clr>
                <a:srgbClr val="000000"/>
              </a:buClr>
              <a:buSzPts val="1923"/>
              <a:buFont typeface="Arial"/>
              <a:buNone/>
            </a:pPr>
            <a:r>
              <a:rPr b="1" lang="en-US" sz="1923">
                <a:solidFill>
                  <a:srgbClr val="343432"/>
                </a:solidFill>
                <a:latin typeface="Montserrat"/>
                <a:ea typeface="Montserrat"/>
                <a:cs typeface="Montserrat"/>
                <a:sym typeface="Montserrat"/>
              </a:rPr>
              <a:t>Alignment With National &amp; University Priorities</a:t>
            </a:r>
            <a:endParaRPr b="0" i="0" sz="1400" u="none" cap="none" strike="noStrike">
              <a:solidFill>
                <a:srgbClr val="000000"/>
              </a:solidFill>
              <a:latin typeface="Arial"/>
              <a:ea typeface="Arial"/>
              <a:cs typeface="Arial"/>
              <a:sym typeface="Arial"/>
            </a:endParaRPr>
          </a:p>
        </p:txBody>
      </p:sp>
      <p:sp>
        <p:nvSpPr>
          <p:cNvPr id="479" name="Google Shape;479;g3a928b9d24f_0_33"/>
          <p:cNvSpPr txBox="1"/>
          <p:nvPr/>
        </p:nvSpPr>
        <p:spPr>
          <a:xfrm>
            <a:off x="13070599" y="9155925"/>
            <a:ext cx="4701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 </a:t>
            </a:r>
            <a:r>
              <a:rPr lang="en-US">
                <a:solidFill>
                  <a:schemeClr val="dk1"/>
                </a:solidFill>
              </a:rPr>
              <a:t>Impact and contribution of the project to socio-economic</a:t>
            </a:r>
            <a:endParaRPr>
              <a:solidFill>
                <a:schemeClr val="dk1"/>
              </a:solidFill>
            </a:endParaRPr>
          </a:p>
          <a:p>
            <a:pPr indent="0" lvl="0" marL="0" marR="0" rtl="0" algn="ctr">
              <a:lnSpc>
                <a:spcPct val="100000"/>
              </a:lnSpc>
              <a:spcBef>
                <a:spcPts val="0"/>
              </a:spcBef>
              <a:spcAft>
                <a:spcPts val="0"/>
              </a:spcAft>
              <a:buClr>
                <a:schemeClr val="dk1"/>
              </a:buClr>
              <a:buSzPts val="1100"/>
              <a:buFont typeface="Arial"/>
              <a:buNone/>
            </a:pPr>
            <a:r>
              <a:rPr lang="en-US">
                <a:solidFill>
                  <a:schemeClr val="dk1"/>
                </a:solidFill>
              </a:rPr>
              <a:t>(10%</a:t>
            </a:r>
            <a:r>
              <a:rPr b="0" i="0" lang="en-US" sz="1400" u="none" cap="none" strike="noStrike">
                <a:solidFill>
                  <a:schemeClr val="dk1"/>
                </a:solidFill>
                <a:latin typeface="Arial"/>
                <a:ea typeface="Arial"/>
                <a:cs typeface="Arial"/>
                <a:sym typeface="Arial"/>
              </a:rPr>
              <a:t>)</a:t>
            </a:r>
            <a:endParaRPr b="1" i="0" sz="1400" u="none" cap="none" strike="noStrike">
              <a:solidFill>
                <a:srgbClr val="000000"/>
              </a:solidFill>
              <a:latin typeface="Arial"/>
              <a:ea typeface="Arial"/>
              <a:cs typeface="Arial"/>
              <a:sym typeface="Arial"/>
            </a:endParaRPr>
          </a:p>
        </p:txBody>
      </p:sp>
      <p:sp>
        <p:nvSpPr>
          <p:cNvPr id="480" name="Google Shape;480;g3a928b9d24f_0_33"/>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4">
              <a:alphaModFix/>
            </a:blip>
            <a:stretch>
              <a:fillRect b="0" l="0" r="0" t="0"/>
            </a:stretch>
          </a:blipFill>
          <a:ln>
            <a:noFill/>
          </a:ln>
        </p:spPr>
      </p:sp>
      <p:sp>
        <p:nvSpPr>
          <p:cNvPr id="481" name="Google Shape;481;g3a928b9d24f_0_33"/>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14"/>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5" r="-12883" t="0"/>
            </a:stretch>
          </a:blipFill>
          <a:ln>
            <a:noFill/>
          </a:ln>
        </p:spPr>
      </p:sp>
      <p:sp>
        <p:nvSpPr>
          <p:cNvPr descr="Dot Sign Seamless Pattern" id="487" name="Google Shape;487;p14"/>
          <p:cNvSpPr/>
          <p:nvPr/>
        </p:nvSpPr>
        <p:spPr>
          <a:xfrm>
            <a:off x="15185256" y="-339102"/>
            <a:ext cx="3111500" cy="1221264"/>
          </a:xfrm>
          <a:custGeom>
            <a:rect b="b" l="l" r="r" t="t"/>
            <a:pathLst>
              <a:path extrusionOk="0" h="1221264" w="3111500">
                <a:moveTo>
                  <a:pt x="0" y="0"/>
                </a:moveTo>
                <a:lnTo>
                  <a:pt x="3111500" y="0"/>
                </a:lnTo>
                <a:lnTo>
                  <a:pt x="3111500" y="1221264"/>
                </a:lnTo>
                <a:lnTo>
                  <a:pt x="0" y="1221264"/>
                </a:lnTo>
                <a:lnTo>
                  <a:pt x="0" y="0"/>
                </a:lnTo>
                <a:close/>
              </a:path>
            </a:pathLst>
          </a:custGeom>
          <a:blipFill rotWithShape="1">
            <a:blip r:embed="rId4">
              <a:alphaModFix/>
            </a:blip>
            <a:stretch>
              <a:fillRect b="0" l="0" r="0" t="0"/>
            </a:stretch>
          </a:blipFill>
          <a:ln>
            <a:noFill/>
          </a:ln>
        </p:spPr>
      </p:sp>
      <p:sp>
        <p:nvSpPr>
          <p:cNvPr descr="Dot Sign Seamless Pattern" id="488" name="Google Shape;488;p14"/>
          <p:cNvSpPr/>
          <p:nvPr/>
        </p:nvSpPr>
        <p:spPr>
          <a:xfrm>
            <a:off x="15185256" y="9686925"/>
            <a:ext cx="3111500" cy="1221264"/>
          </a:xfrm>
          <a:custGeom>
            <a:rect b="b" l="l" r="r" t="t"/>
            <a:pathLst>
              <a:path extrusionOk="0" h="1221264" w="3111500">
                <a:moveTo>
                  <a:pt x="0" y="0"/>
                </a:moveTo>
                <a:lnTo>
                  <a:pt x="3111500" y="0"/>
                </a:lnTo>
                <a:lnTo>
                  <a:pt x="3111500" y="1221263"/>
                </a:lnTo>
                <a:lnTo>
                  <a:pt x="0" y="1221263"/>
                </a:lnTo>
                <a:lnTo>
                  <a:pt x="0" y="0"/>
                </a:lnTo>
                <a:close/>
              </a:path>
            </a:pathLst>
          </a:custGeom>
          <a:blipFill rotWithShape="1">
            <a:blip r:embed="rId4">
              <a:alphaModFix/>
            </a:blip>
            <a:stretch>
              <a:fillRect b="0" l="0" r="0" t="0"/>
            </a:stretch>
          </a:blipFill>
          <a:ln>
            <a:noFill/>
          </a:ln>
        </p:spPr>
      </p:sp>
      <p:sp>
        <p:nvSpPr>
          <p:cNvPr descr="Dot Shape Pattern" id="489" name="Google Shape;489;p14"/>
          <p:cNvSpPr/>
          <p:nvPr/>
        </p:nvSpPr>
        <p:spPr>
          <a:xfrm>
            <a:off x="-1252761" y="9353550"/>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5">
              <a:alphaModFix/>
            </a:blip>
            <a:stretch>
              <a:fillRect b="0" l="0" r="0" t="0"/>
            </a:stretch>
          </a:blipFill>
          <a:ln>
            <a:noFill/>
          </a:ln>
        </p:spPr>
      </p:sp>
      <p:sp>
        <p:nvSpPr>
          <p:cNvPr id="490" name="Google Shape;490;p14"/>
          <p:cNvSpPr/>
          <p:nvPr/>
        </p:nvSpPr>
        <p:spPr>
          <a:xfrm>
            <a:off x="1514076" y="2873800"/>
            <a:ext cx="5683250" cy="5937227"/>
          </a:xfrm>
          <a:custGeom>
            <a:rect b="b" l="l" r="r" t="t"/>
            <a:pathLst>
              <a:path extrusionOk="0"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rotWithShape="1">
            <a:blip r:embed="rId6">
              <a:alphaModFix/>
            </a:blip>
            <a:stretch>
              <a:fillRect b="-68537" l="0" r="0" t="-9047"/>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14"/>
          <p:cNvSpPr txBox="1"/>
          <p:nvPr/>
        </p:nvSpPr>
        <p:spPr>
          <a:xfrm>
            <a:off x="2305805" y="2248575"/>
            <a:ext cx="13676400" cy="7389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4800"/>
              <a:buFont typeface="Arial"/>
              <a:buNone/>
            </a:pPr>
            <a:r>
              <a:rPr b="1" i="0" lang="en-US" sz="4800" u="none" cap="none" strike="noStrike">
                <a:solidFill>
                  <a:srgbClr val="23403D"/>
                </a:solidFill>
                <a:latin typeface="Arial"/>
                <a:ea typeface="Arial"/>
                <a:cs typeface="Arial"/>
                <a:sym typeface="Arial"/>
              </a:rPr>
              <a:t>CONTACT MR. ARIF</a:t>
            </a:r>
            <a:endParaRPr b="0" i="0" sz="4800" u="none" cap="none" strike="noStrike">
              <a:solidFill>
                <a:srgbClr val="000000"/>
              </a:solidFill>
              <a:latin typeface="Arial"/>
              <a:ea typeface="Arial"/>
              <a:cs typeface="Arial"/>
              <a:sym typeface="Arial"/>
            </a:endParaRPr>
          </a:p>
        </p:txBody>
      </p:sp>
      <p:grpSp>
        <p:nvGrpSpPr>
          <p:cNvPr id="492" name="Google Shape;492;p14"/>
          <p:cNvGrpSpPr/>
          <p:nvPr/>
        </p:nvGrpSpPr>
        <p:grpSpPr>
          <a:xfrm>
            <a:off x="7468002" y="4145394"/>
            <a:ext cx="7142075" cy="370403"/>
            <a:chOff x="0" y="-47625"/>
            <a:chExt cx="9522766" cy="493870"/>
          </a:xfrm>
        </p:grpSpPr>
        <p:sp>
          <p:nvSpPr>
            <p:cNvPr id="493" name="Google Shape;493;p14"/>
            <p:cNvSpPr txBox="1"/>
            <p:nvPr/>
          </p:nvSpPr>
          <p:spPr>
            <a:xfrm>
              <a:off x="0" y="-47625"/>
              <a:ext cx="2041800" cy="4926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2400"/>
                <a:buFont typeface="Arial"/>
                <a:buNone/>
              </a:pPr>
              <a:r>
                <a:rPr b="1" i="0" lang="en-US" sz="2400" u="none" cap="none" strike="noStrike">
                  <a:solidFill>
                    <a:srgbClr val="23403D"/>
                  </a:solidFill>
                  <a:latin typeface="Poppins"/>
                  <a:ea typeface="Poppins"/>
                  <a:cs typeface="Poppins"/>
                  <a:sym typeface="Poppins"/>
                </a:rPr>
                <a:t>Phone</a:t>
              </a:r>
              <a:endParaRPr b="0" i="0" sz="1400" u="none" cap="none" strike="noStrike">
                <a:solidFill>
                  <a:srgbClr val="000000"/>
                </a:solidFill>
                <a:latin typeface="Arial"/>
                <a:ea typeface="Arial"/>
                <a:cs typeface="Arial"/>
                <a:sym typeface="Arial"/>
              </a:endParaRPr>
            </a:p>
          </p:txBody>
        </p:sp>
        <p:sp>
          <p:nvSpPr>
            <p:cNvPr id="494" name="Google Shape;494;p14"/>
            <p:cNvSpPr txBox="1"/>
            <p:nvPr/>
          </p:nvSpPr>
          <p:spPr>
            <a:xfrm>
              <a:off x="2316766" y="-46355"/>
              <a:ext cx="7206000" cy="49260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0"/>
                </a:spcBef>
                <a:spcAft>
                  <a:spcPts val="0"/>
                </a:spcAft>
                <a:buClr>
                  <a:srgbClr val="000000"/>
                </a:buClr>
                <a:buSzPts val="2400"/>
                <a:buFont typeface="Arial"/>
                <a:buNone/>
              </a:pPr>
              <a:r>
                <a:rPr b="1" i="0" lang="en-US" sz="2400" u="none" cap="none" strike="noStrike">
                  <a:solidFill>
                    <a:srgbClr val="23403D"/>
                  </a:solidFill>
                  <a:latin typeface="Arial"/>
                  <a:ea typeface="Arial"/>
                  <a:cs typeface="Arial"/>
                  <a:sym typeface="Arial"/>
                </a:rPr>
                <a:t>012 224 6554</a:t>
              </a:r>
              <a:endParaRPr b="0" i="0" sz="1400" u="none" cap="none" strike="noStrike">
                <a:solidFill>
                  <a:srgbClr val="000000"/>
                </a:solidFill>
                <a:latin typeface="Arial"/>
                <a:ea typeface="Arial"/>
                <a:cs typeface="Arial"/>
                <a:sym typeface="Arial"/>
              </a:endParaRPr>
            </a:p>
          </p:txBody>
        </p:sp>
      </p:grpSp>
      <p:grpSp>
        <p:nvGrpSpPr>
          <p:cNvPr id="495" name="Google Shape;495;p14"/>
          <p:cNvGrpSpPr/>
          <p:nvPr/>
        </p:nvGrpSpPr>
        <p:grpSpPr>
          <a:xfrm>
            <a:off x="7468002" y="5148694"/>
            <a:ext cx="7065875" cy="370403"/>
            <a:chOff x="0" y="-47625"/>
            <a:chExt cx="9421166" cy="493870"/>
          </a:xfrm>
        </p:grpSpPr>
        <p:sp>
          <p:nvSpPr>
            <p:cNvPr id="496" name="Google Shape;496;p14"/>
            <p:cNvSpPr txBox="1"/>
            <p:nvPr/>
          </p:nvSpPr>
          <p:spPr>
            <a:xfrm>
              <a:off x="0" y="-47625"/>
              <a:ext cx="2041800" cy="4926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2400"/>
                <a:buFont typeface="Arial"/>
                <a:buNone/>
              </a:pPr>
              <a:r>
                <a:rPr b="1" i="0" lang="en-US" sz="2400" u="none" cap="none" strike="noStrike">
                  <a:solidFill>
                    <a:srgbClr val="23403D"/>
                  </a:solidFill>
                  <a:latin typeface="Poppins"/>
                  <a:ea typeface="Poppins"/>
                  <a:cs typeface="Poppins"/>
                  <a:sym typeface="Poppins"/>
                </a:rPr>
                <a:t>Email</a:t>
              </a:r>
              <a:endParaRPr b="0" i="0" sz="1400" u="none" cap="none" strike="noStrike">
                <a:solidFill>
                  <a:srgbClr val="000000"/>
                </a:solidFill>
                <a:latin typeface="Arial"/>
                <a:ea typeface="Arial"/>
                <a:cs typeface="Arial"/>
                <a:sym typeface="Arial"/>
              </a:endParaRPr>
            </a:p>
          </p:txBody>
        </p:sp>
        <p:sp>
          <p:nvSpPr>
            <p:cNvPr id="497" name="Google Shape;497;p14"/>
            <p:cNvSpPr txBox="1"/>
            <p:nvPr/>
          </p:nvSpPr>
          <p:spPr>
            <a:xfrm>
              <a:off x="2215166" y="-46355"/>
              <a:ext cx="7206000" cy="49260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0"/>
                </a:spcBef>
                <a:spcAft>
                  <a:spcPts val="0"/>
                </a:spcAft>
                <a:buClr>
                  <a:srgbClr val="000000"/>
                </a:buClr>
                <a:buSzPts val="2400"/>
                <a:buFont typeface="Arial"/>
                <a:buNone/>
              </a:pPr>
              <a:r>
                <a:rPr b="1" i="0" lang="en-US" sz="2400" u="none" cap="none" strike="noStrike">
                  <a:solidFill>
                    <a:srgbClr val="23403D"/>
                  </a:solidFill>
                  <a:latin typeface="Arial"/>
                  <a:ea typeface="Arial"/>
                  <a:cs typeface="Arial"/>
                  <a:sym typeface="Arial"/>
                </a:rPr>
                <a:t>muhammadarif.harun@utm.my</a:t>
              </a:r>
              <a:endParaRPr b="0" i="0" sz="1400" u="none" cap="none" strike="noStrike">
                <a:solidFill>
                  <a:srgbClr val="000000"/>
                </a:solidFill>
                <a:latin typeface="Arial"/>
                <a:ea typeface="Arial"/>
                <a:cs typeface="Arial"/>
                <a:sym typeface="Arial"/>
              </a:endParaRPr>
            </a:p>
          </p:txBody>
        </p:sp>
      </p:grpSp>
      <p:grpSp>
        <p:nvGrpSpPr>
          <p:cNvPr id="498" name="Google Shape;498;p14"/>
          <p:cNvGrpSpPr/>
          <p:nvPr/>
        </p:nvGrpSpPr>
        <p:grpSpPr>
          <a:xfrm>
            <a:off x="7391802" y="6151994"/>
            <a:ext cx="8362473" cy="370406"/>
            <a:chOff x="0" y="-47625"/>
            <a:chExt cx="11149964" cy="493874"/>
          </a:xfrm>
        </p:grpSpPr>
        <p:sp>
          <p:nvSpPr>
            <p:cNvPr id="499" name="Google Shape;499;p14"/>
            <p:cNvSpPr txBox="1"/>
            <p:nvPr/>
          </p:nvSpPr>
          <p:spPr>
            <a:xfrm>
              <a:off x="2316764" y="-46351"/>
              <a:ext cx="8833200" cy="49260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0"/>
                </a:spcBef>
                <a:spcAft>
                  <a:spcPts val="0"/>
                </a:spcAft>
                <a:buClr>
                  <a:srgbClr val="000000"/>
                </a:buClr>
                <a:buSzPts val="2400"/>
                <a:buFont typeface="Arial"/>
                <a:buNone/>
              </a:pPr>
              <a:r>
                <a:rPr b="1" i="0" lang="en-US" sz="2400" u="sng" cap="none" strike="noStrike">
                  <a:solidFill>
                    <a:schemeClr val="hlink"/>
                  </a:solidFill>
                  <a:latin typeface="Arial"/>
                  <a:ea typeface="Arial"/>
                  <a:cs typeface="Arial"/>
                  <a:sym typeface="Arial"/>
                  <a:hlinkClick r:id="rId7"/>
                </a:rPr>
                <a:t>https://sites.google.com/utm.my/unitdanaicc</a:t>
              </a:r>
              <a:endParaRPr b="0" i="0" sz="1400" u="none" cap="none" strike="noStrike">
                <a:solidFill>
                  <a:srgbClr val="000000"/>
                </a:solidFill>
                <a:latin typeface="Arial"/>
                <a:ea typeface="Arial"/>
                <a:cs typeface="Arial"/>
                <a:sym typeface="Arial"/>
              </a:endParaRPr>
            </a:p>
          </p:txBody>
        </p:sp>
        <p:sp>
          <p:nvSpPr>
            <p:cNvPr id="500" name="Google Shape;500;p14"/>
            <p:cNvSpPr txBox="1"/>
            <p:nvPr/>
          </p:nvSpPr>
          <p:spPr>
            <a:xfrm>
              <a:off x="0" y="-47625"/>
              <a:ext cx="2041800" cy="4926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2400"/>
                <a:buFont typeface="Arial"/>
                <a:buNone/>
              </a:pPr>
              <a:r>
                <a:rPr b="1" i="0" lang="en-US" sz="2400" u="none" cap="none" strike="noStrike">
                  <a:solidFill>
                    <a:srgbClr val="23403D"/>
                  </a:solidFill>
                  <a:latin typeface="Poppins"/>
                  <a:ea typeface="Poppins"/>
                  <a:cs typeface="Poppins"/>
                  <a:sym typeface="Poppins"/>
                </a:rPr>
                <a:t>Website</a:t>
              </a:r>
              <a:endParaRPr b="0" i="0" sz="1400" u="none" cap="none" strike="noStrike">
                <a:solidFill>
                  <a:srgbClr val="000000"/>
                </a:solidFill>
                <a:latin typeface="Arial"/>
                <a:ea typeface="Arial"/>
                <a:cs typeface="Arial"/>
                <a:sym typeface="Arial"/>
              </a:endParaRPr>
            </a:p>
          </p:txBody>
        </p:sp>
      </p:grpSp>
      <p:sp>
        <p:nvSpPr>
          <p:cNvPr id="501" name="Google Shape;501;p14"/>
          <p:cNvSpPr txBox="1"/>
          <p:nvPr/>
        </p:nvSpPr>
        <p:spPr>
          <a:xfrm>
            <a:off x="9131150" y="7147825"/>
            <a:ext cx="6728700" cy="147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23403D"/>
                </a:solidFill>
                <a:latin typeface="Arial"/>
                <a:ea typeface="Arial"/>
                <a:cs typeface="Arial"/>
                <a:sym typeface="Arial"/>
              </a:rPr>
              <a:t>Innovation &amp; Commercialisation Centre, Industry Centre, UTM Technovation Park, Johor Bahru Johor MY, Jalan Pontian Lama, KM20, 81300 Skudai.</a:t>
            </a:r>
            <a:endParaRPr b="0" i="0" sz="1400" u="none" cap="none" strike="noStrike">
              <a:solidFill>
                <a:srgbClr val="000000"/>
              </a:solidFill>
              <a:latin typeface="Arial"/>
              <a:ea typeface="Arial"/>
              <a:cs typeface="Arial"/>
              <a:sym typeface="Arial"/>
            </a:endParaRPr>
          </a:p>
        </p:txBody>
      </p:sp>
      <p:sp>
        <p:nvSpPr>
          <p:cNvPr id="502" name="Google Shape;502;p14"/>
          <p:cNvSpPr txBox="1"/>
          <p:nvPr/>
        </p:nvSpPr>
        <p:spPr>
          <a:xfrm>
            <a:off x="7275243" y="7147833"/>
            <a:ext cx="1702800" cy="3693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000000"/>
              </a:buClr>
              <a:buSzPts val="2400"/>
              <a:buFont typeface="Arial"/>
              <a:buNone/>
            </a:pPr>
            <a:r>
              <a:rPr b="1" i="0" lang="en-US" sz="2400" u="none" cap="none" strike="noStrike">
                <a:solidFill>
                  <a:srgbClr val="23403D"/>
                </a:solidFill>
                <a:latin typeface="Poppins"/>
                <a:ea typeface="Poppins"/>
                <a:cs typeface="Poppins"/>
                <a:sym typeface="Poppins"/>
              </a:rPr>
              <a:t>Location</a:t>
            </a:r>
            <a:endParaRPr b="0" i="0" sz="1400" u="none" cap="none" strike="noStrike">
              <a:solidFill>
                <a:srgbClr val="000000"/>
              </a:solidFill>
              <a:latin typeface="Arial"/>
              <a:ea typeface="Arial"/>
              <a:cs typeface="Arial"/>
              <a:sym typeface="Arial"/>
            </a:endParaRPr>
          </a:p>
        </p:txBody>
      </p:sp>
      <p:sp>
        <p:nvSpPr>
          <p:cNvPr id="503" name="Google Shape;503;p14"/>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8">
              <a:alphaModFix/>
            </a:blip>
            <a:stretch>
              <a:fillRect b="0" l="0" r="0" t="0"/>
            </a:stretch>
          </a:blipFill>
          <a:ln>
            <a:noFill/>
          </a:ln>
        </p:spPr>
      </p:sp>
      <p:sp>
        <p:nvSpPr>
          <p:cNvPr id="504" name="Google Shape;504;p14"/>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9">
              <a:alphaModFix/>
            </a:blip>
            <a:stretch>
              <a:fillRect b="0" l="0" r="0" t="0"/>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