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iLajmyrx80EyCVdylbR8Hem01l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CB96889-A833-479C-9A96-A06C211361B5}">
  <a:tblStyle styleId="{FCB96889-A833-479C-9A96-A06C211361B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6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4" name="Google Shape;8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5e7731a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g3f5e7731a3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/>
          <p:nvPr>
            <p:ph idx="2" type="pic"/>
          </p:nvPr>
        </p:nvSpPr>
        <p:spPr>
          <a:xfrm>
            <a:off x="4652963" y="0"/>
            <a:ext cx="4491037" cy="50434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3f5e74ab2ac_0_102"/>
          <p:cNvSpPr txBox="1"/>
          <p:nvPr>
            <p:ph idx="10" type="dt"/>
          </p:nvPr>
        </p:nvSpPr>
        <p:spPr>
          <a:xfrm>
            <a:off x="228600" y="4237567"/>
            <a:ext cx="10668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50800" spcFirstLastPara="1" rIns="50800" wrap="square" tIns="254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5" name="Google Shape;15;g3f5e74ab2ac_0_102"/>
          <p:cNvSpPr txBox="1"/>
          <p:nvPr>
            <p:ph idx="11" type="ftr"/>
          </p:nvPr>
        </p:nvSpPr>
        <p:spPr>
          <a:xfrm>
            <a:off x="1562100" y="4237567"/>
            <a:ext cx="14478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50800" spcFirstLastPara="1" rIns="50800" wrap="square" tIns="254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/>
            </a:lvl9pPr>
          </a:lstStyle>
          <a:p/>
        </p:txBody>
      </p:sp>
      <p:sp>
        <p:nvSpPr>
          <p:cNvPr id="16" name="Google Shape;16;g3f5e74ab2ac_0_102"/>
          <p:cNvSpPr txBox="1"/>
          <p:nvPr>
            <p:ph idx="12" type="sldNum"/>
          </p:nvPr>
        </p:nvSpPr>
        <p:spPr>
          <a:xfrm>
            <a:off x="3276600" y="4237567"/>
            <a:ext cx="10668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50800" spcFirstLastPara="1" rIns="50800" wrap="square" tIns="254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7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9" name="Google Shape;39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9" name="Google Shape;59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0" name="Google Shape;60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7" name="Google Shape;67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 flipH="1">
            <a:off x="6432540" y="3335867"/>
            <a:ext cx="246888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481330" y="623275"/>
            <a:ext cx="8178790" cy="5607882"/>
          </a:xfrm>
          <a:prstGeom prst="rect">
            <a:avLst/>
          </a:prstGeom>
          <a:noFill/>
          <a:ln cap="flat" cmpd="sng" w="1905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723899" y="1383527"/>
            <a:ext cx="4646479" cy="15304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n-MY" sz="6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Project Title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" name="Google Shape;90;p1"/>
          <p:cNvCxnSpPr/>
          <p:nvPr/>
        </p:nvCxnSpPr>
        <p:spPr>
          <a:xfrm>
            <a:off x="5650992" y="1852863"/>
            <a:ext cx="0" cy="3236495"/>
          </a:xfrm>
          <a:prstGeom prst="straightConnector1">
            <a:avLst/>
          </a:prstGeom>
          <a:noFill/>
          <a:ln cap="sq" cmpd="sng" w="19050">
            <a:solidFill>
              <a:srgbClr val="3F3F3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796" y="4901336"/>
            <a:ext cx="2647474" cy="130632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/>
          <p:nvPr/>
        </p:nvSpPr>
        <p:spPr>
          <a:xfrm>
            <a:off x="481330" y="100073"/>
            <a:ext cx="1608727" cy="436183"/>
          </a:xfrm>
          <a:custGeom>
            <a:rect b="b" l="l" r="r" t="t"/>
            <a:pathLst>
              <a:path extrusionOk="0" h="1174486" w="3847095">
                <a:moveTo>
                  <a:pt x="0" y="0"/>
                </a:moveTo>
                <a:lnTo>
                  <a:pt x="3847095" y="0"/>
                </a:lnTo>
                <a:lnTo>
                  <a:pt x="3847095" y="1174486"/>
                </a:lnTo>
                <a:lnTo>
                  <a:pt x="0" y="11744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723898" y="2733151"/>
            <a:ext cx="4646479" cy="145701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en-MY" sz="35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PI Name</a:t>
            </a:r>
            <a:endParaRPr b="0" i="0" sz="350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en-MY" sz="35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Faculty/ Department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en-MY" sz="35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Email/ Phone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1" i="0" lang="en-MY" sz="35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Current TRL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5868458" y="2480471"/>
            <a:ext cx="2551641" cy="15304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-MY" sz="45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Product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-MY" sz="45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Picture</a:t>
            </a:r>
            <a:endParaRPr b="0" i="0" sz="4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1268aaf-1dd7-41be-8dae-0a53e1e35169.png" id="99" name="Google Shape;9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4415" y="100073"/>
            <a:ext cx="92825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"/>
          <p:cNvSpPr txBox="1"/>
          <p:nvPr/>
        </p:nvSpPr>
        <p:spPr>
          <a:xfrm>
            <a:off x="1097280" y="1371600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MY" sz="3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Technology Description and Feasibility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097280" y="2011680"/>
            <a:ext cx="1371600" cy="91440"/>
          </a:xfrm>
          <a:prstGeom prst="rect">
            <a:avLst/>
          </a:prstGeom>
          <a:solidFill>
            <a:srgbClr val="9F01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1097280" y="2468880"/>
            <a:ext cx="59436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Core innovation and uniqueness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How the technology works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Technology readiness level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Validation and prototype results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/>
          <p:nvPr/>
        </p:nvSpPr>
        <p:spPr>
          <a:xfrm>
            <a:off x="481330" y="100073"/>
            <a:ext cx="1608727" cy="436183"/>
          </a:xfrm>
          <a:custGeom>
            <a:rect b="b" l="l" r="r" t="t"/>
            <a:pathLst>
              <a:path extrusionOk="0" h="1174486" w="3847095">
                <a:moveTo>
                  <a:pt x="0" y="0"/>
                </a:moveTo>
                <a:lnTo>
                  <a:pt x="3847095" y="0"/>
                </a:lnTo>
                <a:lnTo>
                  <a:pt x="3847095" y="1174486"/>
                </a:lnTo>
                <a:lnTo>
                  <a:pt x="0" y="11744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1097280" y="5197553"/>
            <a:ext cx="690997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 Criteria : 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Technology Description &amp; Feasibility (20%)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Assesses clarity of the technology, Technology Readiness Level (TRL), and feasibility for implementation.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*Emerging (0–4%) – Technology is at an early stage with limited clarity; feasibility has not yet been clearly demonstrated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*Developing (5–8%) – Basic explanation provided; feasibility is still being explored or partially demonstrated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*Competent (9–12%) – Clear explanation with reasonable feasibility and supporting technical basis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*Strong (13–16%) – Well-defined technology with strong technical justification and feasibility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*Advanced (17–20%) – Highly clear, validated technology with strong readiness (TRL) for implementation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 txBox="1"/>
          <p:nvPr/>
        </p:nvSpPr>
        <p:spPr>
          <a:xfrm>
            <a:off x="1097280" y="1371600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MY" sz="3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Market Research and Validation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/>
          <p:nvPr/>
        </p:nvSpPr>
        <p:spPr>
          <a:xfrm>
            <a:off x="1097280" y="2011680"/>
            <a:ext cx="1371600" cy="91440"/>
          </a:xfrm>
          <a:prstGeom prst="rect">
            <a:avLst/>
          </a:prstGeom>
          <a:solidFill>
            <a:srgbClr val="9F01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1097280" y="2468880"/>
            <a:ext cx="59436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Target market and customer segments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Market size and demand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User validation and feedback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Industry needs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1268aaf-1dd7-41be-8dae-0a53e1e35169.png" id="112" name="Google Shape;11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4415" y="100073"/>
            <a:ext cx="92825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/>
          <p:nvPr/>
        </p:nvSpPr>
        <p:spPr>
          <a:xfrm>
            <a:off x="481330" y="100073"/>
            <a:ext cx="1608727" cy="436183"/>
          </a:xfrm>
          <a:custGeom>
            <a:rect b="b" l="l" r="r" t="t"/>
            <a:pathLst>
              <a:path extrusionOk="0" h="1174486" w="3847095">
                <a:moveTo>
                  <a:pt x="0" y="0"/>
                </a:moveTo>
                <a:lnTo>
                  <a:pt x="3847095" y="0"/>
                </a:lnTo>
                <a:lnTo>
                  <a:pt x="3847095" y="1174486"/>
                </a:lnTo>
                <a:lnTo>
                  <a:pt x="0" y="11744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 txBox="1"/>
          <p:nvPr/>
        </p:nvSpPr>
        <p:spPr>
          <a:xfrm>
            <a:off x="1097280" y="5197553"/>
            <a:ext cx="690997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 Criteria : 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Market Research &amp; Validation (20%)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Assesses understanding of market demand, size, and validation from potential users.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*Emerging (0–4%) – Limited or no market information available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*Developing (5–8%) – Preliminary market insights with limited supporting data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*Competent (9–12%) – Basic market analysis with some supporting evidence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*Strong (13–16%) – Clear and relevant market data with reasonable validation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*Advanced (17–20%) – Comprehensive analysis with strong evidence of market demand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/>
          <p:nvPr/>
        </p:nvSpPr>
        <p:spPr>
          <a:xfrm>
            <a:off x="1097280" y="1371600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MY" sz="3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Market Competition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4"/>
          <p:cNvSpPr/>
          <p:nvPr/>
        </p:nvSpPr>
        <p:spPr>
          <a:xfrm>
            <a:off x="1097280" y="2011680"/>
            <a:ext cx="1371600" cy="91440"/>
          </a:xfrm>
          <a:prstGeom prst="rect">
            <a:avLst/>
          </a:prstGeom>
          <a:solidFill>
            <a:srgbClr val="9F01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4"/>
          <p:cNvSpPr txBox="1"/>
          <p:nvPr/>
        </p:nvSpPr>
        <p:spPr>
          <a:xfrm>
            <a:off x="1097280" y="2468880"/>
            <a:ext cx="59436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Key competitors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Comparison and benchmarking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Unique value proposition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Competitive advantage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1268aaf-1dd7-41be-8dae-0a53e1e35169.png" id="122" name="Google Shape;12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4415" y="100073"/>
            <a:ext cx="92825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4"/>
          <p:cNvSpPr/>
          <p:nvPr/>
        </p:nvSpPr>
        <p:spPr>
          <a:xfrm>
            <a:off x="481330" y="100073"/>
            <a:ext cx="1608727" cy="436183"/>
          </a:xfrm>
          <a:custGeom>
            <a:rect b="b" l="l" r="r" t="t"/>
            <a:pathLst>
              <a:path extrusionOk="0" h="1174486" w="3847095">
                <a:moveTo>
                  <a:pt x="0" y="0"/>
                </a:moveTo>
                <a:lnTo>
                  <a:pt x="3847095" y="0"/>
                </a:lnTo>
                <a:lnTo>
                  <a:pt x="3847095" y="1174486"/>
                </a:lnTo>
                <a:lnTo>
                  <a:pt x="0" y="11744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/>
          <p:nvPr/>
        </p:nvSpPr>
        <p:spPr>
          <a:xfrm>
            <a:off x="1097280" y="5197553"/>
            <a:ext cx="690997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 Criteria : 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Market Competition (15%)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Assesses understanding of competitors and market positioning.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*Emerging (0–3%) – Limited awareness of competitors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*Developing (4–6%) – Basic identification of competitors with minimal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*Competent (7–9%) – General comparison with some differentiation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*Strong (10–12%) – Clear positioning with identified advantages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*Advanced (13–15%) – Strong positioning with well-defined competitive advantage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/>
          <p:nvPr/>
        </p:nvSpPr>
        <p:spPr>
          <a:xfrm>
            <a:off x="1097280" y="1371600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MY" sz="3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Go-To-Market Strategy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1097280" y="2011680"/>
            <a:ext cx="1371600" cy="91440"/>
          </a:xfrm>
          <a:prstGeom prst="rect">
            <a:avLst/>
          </a:prstGeom>
          <a:solidFill>
            <a:srgbClr val="9F01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1097280" y="2468880"/>
            <a:ext cx="59436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Market entry strategy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Customer acquisition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Distribution channels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Scaling roadmap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1268aaf-1dd7-41be-8dae-0a53e1e35169.png" id="132" name="Google Shape;13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4415" y="100073"/>
            <a:ext cx="92825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"/>
          <p:cNvSpPr/>
          <p:nvPr/>
        </p:nvSpPr>
        <p:spPr>
          <a:xfrm>
            <a:off x="481330" y="100073"/>
            <a:ext cx="1608727" cy="436183"/>
          </a:xfrm>
          <a:custGeom>
            <a:rect b="b" l="l" r="r" t="t"/>
            <a:pathLst>
              <a:path extrusionOk="0" h="1174486" w="3847095">
                <a:moveTo>
                  <a:pt x="0" y="0"/>
                </a:moveTo>
                <a:lnTo>
                  <a:pt x="3847095" y="0"/>
                </a:lnTo>
                <a:lnTo>
                  <a:pt x="3847095" y="1174486"/>
                </a:lnTo>
                <a:lnTo>
                  <a:pt x="0" y="11744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5"/>
          <p:cNvSpPr txBox="1"/>
          <p:nvPr/>
        </p:nvSpPr>
        <p:spPr>
          <a:xfrm>
            <a:off x="1097280" y="5197553"/>
            <a:ext cx="690997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 Criteria : 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Go-To-Market Strategy (20%)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Assesses the strategy for entering and scaling in the market.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*Emerging (0–4%) – Strategy is not clearly defined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*Developing (5–8%) – Initial approach identified but lacks structure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*Competent (9–12%) – Basic go-to-market plan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*Strong (13–16%) – Clear and actionable strategy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*Advanced (17–20%) – Well-structured, scalable, and realistic strategy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 txBox="1"/>
          <p:nvPr/>
        </p:nvSpPr>
        <p:spPr>
          <a:xfrm>
            <a:off x="1097280" y="1371600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MY" sz="3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Return on Investment Calculation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6"/>
          <p:cNvSpPr/>
          <p:nvPr/>
        </p:nvSpPr>
        <p:spPr>
          <a:xfrm>
            <a:off x="1097280" y="2011680"/>
            <a:ext cx="1371600" cy="91440"/>
          </a:xfrm>
          <a:prstGeom prst="rect">
            <a:avLst/>
          </a:prstGeom>
          <a:solidFill>
            <a:srgbClr val="9F01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 txBox="1"/>
          <p:nvPr/>
        </p:nvSpPr>
        <p:spPr>
          <a:xfrm>
            <a:off x="1097280" y="2468880"/>
            <a:ext cx="59436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Revenue model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Pricing strategy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Cost structure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Break-even analysis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Projected financial returns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1268aaf-1dd7-41be-8dae-0a53e1e35169.png" id="142" name="Google Shape;14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4415" y="100073"/>
            <a:ext cx="92825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/>
          <p:nvPr/>
        </p:nvSpPr>
        <p:spPr>
          <a:xfrm>
            <a:off x="481330" y="100073"/>
            <a:ext cx="1608727" cy="436183"/>
          </a:xfrm>
          <a:custGeom>
            <a:rect b="b" l="l" r="r" t="t"/>
            <a:pathLst>
              <a:path extrusionOk="0" h="1174486" w="3847095">
                <a:moveTo>
                  <a:pt x="0" y="0"/>
                </a:moveTo>
                <a:lnTo>
                  <a:pt x="3847095" y="0"/>
                </a:lnTo>
                <a:lnTo>
                  <a:pt x="3847095" y="1174486"/>
                </a:lnTo>
                <a:lnTo>
                  <a:pt x="0" y="11744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 txBox="1"/>
          <p:nvPr/>
        </p:nvSpPr>
        <p:spPr>
          <a:xfrm>
            <a:off x="1097280" y="5197553"/>
            <a:ext cx="690997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 Criteria : 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ROI &amp; Commercial Potential (10%)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Assesses financial projections and commercial viability.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*Emerging (0–2%) – Limited or unclear commercial potential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*Developing (3–4%) – Initial estimation with limited justification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*Competent (5–6%) – Basic financial outlook with reasonable assumptions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*Strong (7–8%) – Realistic and justified projections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*Advanced (9–10%) – Strong commercial potential supported by clear financial rationale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7"/>
          <p:cNvSpPr txBox="1"/>
          <p:nvPr/>
        </p:nvSpPr>
        <p:spPr>
          <a:xfrm>
            <a:off x="1097280" y="1371600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MY" sz="3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Team Capability and Expertise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1097280" y="2011680"/>
            <a:ext cx="1371600" cy="91440"/>
          </a:xfrm>
          <a:prstGeom prst="rect">
            <a:avLst/>
          </a:prstGeom>
          <a:solidFill>
            <a:srgbClr val="9F01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/>
          <p:nvPr/>
        </p:nvSpPr>
        <p:spPr>
          <a:xfrm>
            <a:off x="1097280" y="2468880"/>
            <a:ext cx="59436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Team roles and strengths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Technical expertise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Commercial experience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Advisors and collaborators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1268aaf-1dd7-41be-8dae-0a53e1e35169.png" id="152" name="Google Shape;15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4415" y="100073"/>
            <a:ext cx="92825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7"/>
          <p:cNvSpPr/>
          <p:nvPr/>
        </p:nvSpPr>
        <p:spPr>
          <a:xfrm>
            <a:off x="481330" y="100073"/>
            <a:ext cx="1608727" cy="436183"/>
          </a:xfrm>
          <a:custGeom>
            <a:rect b="b" l="l" r="r" t="t"/>
            <a:pathLst>
              <a:path extrusionOk="0" h="1174486" w="3847095">
                <a:moveTo>
                  <a:pt x="0" y="0"/>
                </a:moveTo>
                <a:lnTo>
                  <a:pt x="3847095" y="0"/>
                </a:lnTo>
                <a:lnTo>
                  <a:pt x="3847095" y="1174486"/>
                </a:lnTo>
                <a:lnTo>
                  <a:pt x="0" y="11744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 txBox="1"/>
          <p:nvPr/>
        </p:nvSpPr>
        <p:spPr>
          <a:xfrm>
            <a:off x="1097280" y="5197553"/>
            <a:ext cx="690997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 Criteria : 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Team Capability (10%)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Assesses the capability, experience, and readiness of the team.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*Emerging (0–2%) – Limited relevant expertise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*Developing (3–4%) – Some relevant capability identified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*Competent (5–6%) – Adequate experience to support project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*Strong (7–8%) – Competent team with relevant expertise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*Advanced (9–10%) – Strong team with proven capability and/or industry exposure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5e7731a30_0_0"/>
          <p:cNvSpPr txBox="1"/>
          <p:nvPr/>
        </p:nvSpPr>
        <p:spPr>
          <a:xfrm>
            <a:off x="681588" y="544834"/>
            <a:ext cx="7315200" cy="16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b="1" lang="en-MY" sz="2700">
                <a:solidFill>
                  <a:schemeClr val="dk1"/>
                </a:solidFill>
              </a:rPr>
              <a:t>FINANCIAL PLAN &amp; BUDGET JUSTIFICATION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-MY" sz="1000">
                <a:solidFill>
                  <a:schemeClr val="dk1"/>
                </a:solidFill>
              </a:rPr>
              <a:t>To explain how to spend the project’s money and why those expenses are necessary.</a:t>
            </a:r>
            <a:endParaRPr sz="8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sz="3000">
              <a:solidFill>
                <a:srgbClr val="28283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f5e7731a30_0_0"/>
          <p:cNvSpPr/>
          <p:nvPr/>
        </p:nvSpPr>
        <p:spPr>
          <a:xfrm>
            <a:off x="829389" y="1717000"/>
            <a:ext cx="1371600" cy="91500"/>
          </a:xfrm>
          <a:prstGeom prst="rect">
            <a:avLst/>
          </a:prstGeom>
          <a:solidFill>
            <a:srgbClr val="9F01C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1268aaf-1dd7-41be-8dae-0a53e1e35169.png" id="161" name="Google Shape;161;g3f5e7731a3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4415" y="100073"/>
            <a:ext cx="92825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3f5e7731a30_0_0"/>
          <p:cNvSpPr/>
          <p:nvPr/>
        </p:nvSpPr>
        <p:spPr>
          <a:xfrm>
            <a:off x="481330" y="100073"/>
            <a:ext cx="1606162" cy="437496"/>
          </a:xfrm>
          <a:custGeom>
            <a:rect b="b" l="l" r="r" t="t"/>
            <a:pathLst>
              <a:path extrusionOk="0" h="1174486" w="3847095">
                <a:moveTo>
                  <a:pt x="0" y="0"/>
                </a:moveTo>
                <a:lnTo>
                  <a:pt x="3847095" y="0"/>
                </a:lnTo>
                <a:lnTo>
                  <a:pt x="3847095" y="1174486"/>
                </a:lnTo>
                <a:lnTo>
                  <a:pt x="0" y="11744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3" name="Google Shape;163;g3f5e7731a30_0_0"/>
          <p:cNvGraphicFramePr/>
          <p:nvPr/>
        </p:nvGraphicFramePr>
        <p:xfrm>
          <a:off x="829396" y="19756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{FCB96889-A833-479C-9A96-A06C211361B5}</a:tableStyleId>
              </a:tblPr>
              <a:tblGrid>
                <a:gridCol w="2042625"/>
                <a:gridCol w="5107275"/>
              </a:tblGrid>
              <a:tr h="405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MY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VOT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3403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-MY" sz="11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EXPLAINATION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999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23403D"/>
                    </a:solidFill>
                  </a:tcPr>
                </a:tc>
              </a:tr>
              <a:tr h="47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V11000 (Wages/Salaries/Allowances)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101600" lvl="1" marL="215900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Payment of student living allowance.</a:t>
                      </a:r>
                      <a:endParaRPr sz="700" u="none" cap="none" strike="noStrike"/>
                    </a:p>
                    <a:p>
                      <a:pPr indent="-101600" lvl="1" marL="215900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Payment under the Student Work Scheme (SPB) up to a maximum of RM 500 per month.</a:t>
                      </a:r>
                      <a:endParaRPr sz="9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V21000 (Travel &amp; Transportation)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101600" lvl="1" marL="215900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 expenditure for travel, transportation, and subsistence must not exceed 10% (V21000 + V23000) of the project’s total budget.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V24000 (Rental / Communication and Utilities)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101600" lvl="1" marL="215900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Rental is only allowed for equipment, transportation, and other items directly involved in the research.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V27000 (Supplies &amp; Research Materials)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101600" lvl="1" marL="215900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Supply of raw materials related to product development according to objectives/packaging/design and others.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V28000 (Maintenance and Modification)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101600" lvl="1" marL="215900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Maintenance costs are allowed.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V29000 (Professional Services)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101600" lvl="1" marL="215900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Payment of honorarium to the project leader or co-researchers is not allowed.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V35000 (Equipment and Accessories)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101600" lvl="1" marL="215900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Ownership belongs to UTM.</a:t>
                      </a:r>
                      <a:endParaRPr sz="700" u="none" cap="none" strike="noStrike"/>
                    </a:p>
                    <a:p>
                      <a:pPr indent="-101600" lvl="1" marL="215900" marR="0" rtl="0" algn="l">
                        <a:lnSpc>
                          <a:spcPct val="111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Char char="•"/>
                      </a:pPr>
                      <a:r>
                        <a:rPr lang="en-MY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The amount requested for this vote must not exceed 40% of the project’s total budget.</a:t>
                      </a:r>
                      <a:endParaRPr sz="9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MY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B21000 (Travel Allowance Expenditure)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120650" lvl="1" marL="228600" marR="0" rtl="0" algn="just">
                        <a:lnSpc>
                          <a:spcPct val="111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•"/>
                      </a:pPr>
                      <a:r>
                        <a:rPr lang="en-MY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Subject to a limit of 20% of the approved budget allocation.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470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100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MY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B3000 (Purchase of Assets &amp; Inventory)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88900" lvl="1" marL="177800" marR="0" rtl="0" algn="l">
                        <a:lnSpc>
                          <a:spcPct val="1399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Char char="•"/>
                      </a:pPr>
                      <a:r>
                        <a:rPr lang="en-MY" sz="8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Subject to the project’s requirements and panel approval.</a:t>
                      </a:r>
                      <a:endParaRPr sz="700" u="none" cap="none" strike="noStrike"/>
                    </a:p>
                  </a:txBody>
                  <a:tcPr marT="50800" marB="50800" marR="38100" marL="38100" anchor="ctr">
                    <a:lnL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5875">
                      <a:solidFill>
                        <a:srgbClr val="2340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 txBox="1"/>
          <p:nvPr/>
        </p:nvSpPr>
        <p:spPr>
          <a:xfrm>
            <a:off x="1097280" y="1371600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MY" sz="3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Industry Engagement and Letter of Intent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8"/>
          <p:cNvSpPr/>
          <p:nvPr/>
        </p:nvSpPr>
        <p:spPr>
          <a:xfrm>
            <a:off x="1097280" y="2011680"/>
            <a:ext cx="1371600" cy="91440"/>
          </a:xfrm>
          <a:prstGeom prst="rect">
            <a:avLst/>
          </a:prstGeom>
          <a:solidFill>
            <a:srgbClr val="9F01C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 txBox="1"/>
          <p:nvPr/>
        </p:nvSpPr>
        <p:spPr>
          <a:xfrm>
            <a:off x="1097280" y="2468880"/>
            <a:ext cx="59436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Industry partners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Letter of Intent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Scope of collaboration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MY" sz="2000" u="none" cap="none" strike="noStrike">
                <a:solidFill>
                  <a:srgbClr val="282832"/>
                </a:solidFill>
                <a:latin typeface="Calibri"/>
                <a:ea typeface="Calibri"/>
                <a:cs typeface="Calibri"/>
                <a:sym typeface="Calibri"/>
              </a:rPr>
              <a:t>Commercial readiness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1268aaf-1dd7-41be-8dae-0a53e1e35169.png" id="171" name="Google Shape;1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4415" y="100073"/>
            <a:ext cx="928255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8"/>
          <p:cNvSpPr/>
          <p:nvPr/>
        </p:nvSpPr>
        <p:spPr>
          <a:xfrm>
            <a:off x="481330" y="100073"/>
            <a:ext cx="1608727" cy="436183"/>
          </a:xfrm>
          <a:custGeom>
            <a:rect b="b" l="l" r="r" t="t"/>
            <a:pathLst>
              <a:path extrusionOk="0" h="1174486" w="3847095">
                <a:moveTo>
                  <a:pt x="0" y="0"/>
                </a:moveTo>
                <a:lnTo>
                  <a:pt x="3847095" y="0"/>
                </a:lnTo>
                <a:lnTo>
                  <a:pt x="3847095" y="1174486"/>
                </a:lnTo>
                <a:lnTo>
                  <a:pt x="0" y="11744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 txBox="1"/>
          <p:nvPr/>
        </p:nvSpPr>
        <p:spPr>
          <a:xfrm>
            <a:off x="1097280" y="5197553"/>
            <a:ext cx="69099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 Criteria : 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Industry Engagement / Letter of Intent (5%)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Assesses level of industry collaboration and commitment.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*Emerging (1%) – No clear industry engagement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*Developing (2%) – Initial engagement or informal discussion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*Competent (3%) – Basic engagement with potential partner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*Strong (4%) – Clear collaboration with industry involvement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MY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*Advanced (5%) – Strong commitment (e.g., LoI or formal support)</a:t>
            </a:r>
            <a:endParaRPr b="1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